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67" r:id="rId2"/>
    <p:sldId id="257" r:id="rId3"/>
    <p:sldId id="269" r:id="rId4"/>
    <p:sldId id="266" r:id="rId5"/>
    <p:sldId id="268" r:id="rId6"/>
    <p:sldId id="258" r:id="rId7"/>
    <p:sldId id="275" r:id="rId8"/>
    <p:sldId id="260" r:id="rId9"/>
    <p:sldId id="271" r:id="rId10"/>
    <p:sldId id="272" r:id="rId11"/>
    <p:sldId id="261" r:id="rId12"/>
    <p:sldId id="262" r:id="rId13"/>
    <p:sldId id="263" r:id="rId14"/>
    <p:sldId id="264"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0CEA067-215F-4541-97A2-F69116E6F0B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363407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0CEA067-215F-4541-97A2-F69116E6F0B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59765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0CEA067-215F-4541-97A2-F69116E6F0B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DDB55-983C-4451-9934-D307D0137538}" type="slidenum">
              <a:rPr lang="en-US" smtClean="0"/>
              <a:t>‹nr.›</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7001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0CEA067-215F-4541-97A2-F69116E6F0B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2503680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0CEA067-215F-4541-97A2-F69116E6F0B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DDB55-983C-4451-9934-D307D0137538}" type="slidenum">
              <a:rPr lang="en-US" smtClean="0"/>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476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0CEA067-215F-4541-97A2-F69116E6F0B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369262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0CEA067-215F-4541-97A2-F69116E6F0B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1089697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0CEA067-215F-4541-97A2-F69116E6F0B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73163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0CEA067-215F-4541-97A2-F69116E6F0B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331288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0CEA067-215F-4541-97A2-F69116E6F0B0}"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27676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0CEA067-215F-4541-97A2-F69116E6F0B0}"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206393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0CEA067-215F-4541-97A2-F69116E6F0B0}"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425633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0CEA067-215F-4541-97A2-F69116E6F0B0}"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43656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EA067-215F-4541-97A2-F69116E6F0B0}"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374279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0CEA067-215F-4541-97A2-F69116E6F0B0}"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206836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E0CEA067-215F-4541-97A2-F69116E6F0B0}"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DDB55-983C-4451-9934-D307D0137538}" type="slidenum">
              <a:rPr lang="en-US" smtClean="0"/>
              <a:t>‹nr.›</a:t>
            </a:fld>
            <a:endParaRPr lang="en-US"/>
          </a:p>
        </p:txBody>
      </p:sp>
    </p:spTree>
    <p:extLst>
      <p:ext uri="{BB962C8B-B14F-4D97-AF65-F5344CB8AC3E}">
        <p14:creationId xmlns:p14="http://schemas.microsoft.com/office/powerpoint/2010/main" val="142052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CEA067-215F-4541-97A2-F69116E6F0B0}" type="datetimeFigureOut">
              <a:rPr lang="en-US" smtClean="0"/>
              <a:t>10/2/2019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3DDB55-983C-4451-9934-D307D0137538}" type="slidenum">
              <a:rPr lang="en-US" smtClean="0"/>
              <a:t>‹nr.›</a:t>
            </a:fld>
            <a:endParaRPr lang="en-US"/>
          </a:p>
        </p:txBody>
      </p:sp>
    </p:spTree>
    <p:extLst>
      <p:ext uri="{BB962C8B-B14F-4D97-AF65-F5344CB8AC3E}">
        <p14:creationId xmlns:p14="http://schemas.microsoft.com/office/powerpoint/2010/main" val="70202925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hyperlink" Target="https://www.powtoon.com/my-powtoon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0340" y="5036193"/>
            <a:ext cx="9720072" cy="1499616"/>
          </a:xfrm>
        </p:spPr>
        <p:txBody>
          <a:bodyPr/>
          <a:lstStyle/>
          <a:p>
            <a:r>
              <a:rPr lang="nl-BE" dirty="0" err="1"/>
              <a:t>Lesson</a:t>
            </a:r>
            <a:r>
              <a:rPr lang="nl-BE" dirty="0"/>
              <a:t> </a:t>
            </a:r>
            <a:r>
              <a:rPr lang="nl-BE" dirty="0" err="1"/>
              <a:t>study</a:t>
            </a:r>
            <a:r>
              <a:rPr lang="nl-BE" dirty="0"/>
              <a:t> </a:t>
            </a:r>
            <a:r>
              <a:rPr lang="nl-BE" dirty="0" smtClean="0"/>
              <a:t>2                              </a:t>
            </a:r>
            <a:r>
              <a:rPr lang="nl-BE" sz="2800" dirty="0" smtClean="0"/>
              <a:t>Team </a:t>
            </a:r>
            <a:r>
              <a:rPr lang="nl-BE" sz="2800" dirty="0"/>
              <a:t>1</a:t>
            </a:r>
          </a:p>
        </p:txBody>
      </p:sp>
      <p:pic>
        <p:nvPicPr>
          <p:cNvPr id="3" name="Afbeelding 2"/>
          <p:cNvPicPr>
            <a:picLocks noChangeAspect="1"/>
          </p:cNvPicPr>
          <p:nvPr/>
        </p:nvPicPr>
        <p:blipFill>
          <a:blip r:embed="rId2"/>
          <a:stretch>
            <a:fillRect/>
          </a:stretch>
        </p:blipFill>
        <p:spPr>
          <a:xfrm>
            <a:off x="1192408" y="655448"/>
            <a:ext cx="8578610" cy="4289305"/>
          </a:xfrm>
          <a:prstGeom prst="rect">
            <a:avLst/>
          </a:prstGeom>
        </p:spPr>
      </p:pic>
    </p:spTree>
    <p:extLst>
      <p:ext uri="{BB962C8B-B14F-4D97-AF65-F5344CB8AC3E}">
        <p14:creationId xmlns:p14="http://schemas.microsoft.com/office/powerpoint/2010/main" val="325908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Antwoord op de onderzoeksvraag</a:t>
            </a:r>
            <a:endParaRPr lang="en-US" dirty="0"/>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
            </a:pPr>
            <a:r>
              <a:rPr lang="nl-NL" sz="2800" b="1" dirty="0"/>
              <a:t>Zelfevaluatie</a:t>
            </a:r>
            <a:r>
              <a:rPr lang="nl-NL" sz="2800" dirty="0"/>
              <a:t>: leerlingen vonden het fijn om te reflecteren. Verschil proces         product</a:t>
            </a:r>
          </a:p>
          <a:p>
            <a:pPr marL="0" indent="0">
              <a:buNone/>
            </a:pPr>
            <a:endParaRPr lang="nl-NL" sz="2800" dirty="0"/>
          </a:p>
          <a:p>
            <a:pPr>
              <a:buFont typeface="Wingdings" panose="05000000000000000000" pitchFamily="2" charset="2"/>
              <a:buChar char="§"/>
            </a:pPr>
            <a:r>
              <a:rPr lang="nl-NL" sz="2800" b="1" dirty="0"/>
              <a:t>Andere factoren</a:t>
            </a:r>
            <a:r>
              <a:rPr lang="nl-NL" sz="2800" dirty="0"/>
              <a:t>: bankvrij werken</a:t>
            </a:r>
          </a:p>
          <a:p>
            <a:pPr>
              <a:buFont typeface="Wingdings" panose="05000000000000000000" pitchFamily="2" charset="2"/>
              <a:buChar char="§"/>
            </a:pPr>
            <a:endParaRPr lang="nl-NL" sz="2800" dirty="0"/>
          </a:p>
          <a:p>
            <a:pPr>
              <a:buFont typeface="Wingdings" panose="05000000000000000000" pitchFamily="2" charset="2"/>
              <a:buChar char="§"/>
            </a:pPr>
            <a:r>
              <a:rPr lang="nl-NL" sz="2800" b="1" dirty="0"/>
              <a:t>Andere factoren</a:t>
            </a:r>
            <a:r>
              <a:rPr lang="nl-NL" sz="2800" dirty="0"/>
              <a:t>: gebruik van media</a:t>
            </a:r>
          </a:p>
          <a:p>
            <a:pPr>
              <a:buFont typeface="Wingdings" panose="05000000000000000000" pitchFamily="2" charset="2"/>
              <a:buChar char="§"/>
            </a:pPr>
            <a:endParaRPr lang="nl-NL" sz="2800" dirty="0"/>
          </a:p>
        </p:txBody>
      </p:sp>
      <p:sp>
        <p:nvSpPr>
          <p:cNvPr id="4" name="Pijl: rechts 3">
            <a:extLst>
              <a:ext uri="{FF2B5EF4-FFF2-40B4-BE49-F238E27FC236}">
                <a16:creationId xmlns:a16="http://schemas.microsoft.com/office/drawing/2014/main" id="{37C5CB1F-8263-4A89-973F-4DE28451F2A2}"/>
              </a:ext>
            </a:extLst>
          </p:cNvPr>
          <p:cNvSpPr/>
          <p:nvPr/>
        </p:nvSpPr>
        <p:spPr>
          <a:xfrm>
            <a:off x="5782929" y="2760956"/>
            <a:ext cx="626142" cy="239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 name="Pijl: rechts 4">
            <a:extLst>
              <a:ext uri="{FF2B5EF4-FFF2-40B4-BE49-F238E27FC236}">
                <a16:creationId xmlns:a16="http://schemas.microsoft.com/office/drawing/2014/main" id="{951D4DD7-5018-417D-ADA8-02005AC07772}"/>
              </a:ext>
            </a:extLst>
          </p:cNvPr>
          <p:cNvSpPr/>
          <p:nvPr/>
        </p:nvSpPr>
        <p:spPr>
          <a:xfrm rot="10800000">
            <a:off x="5660121" y="2760956"/>
            <a:ext cx="626142" cy="239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961242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5 Effect op </a:t>
            </a:r>
            <a:r>
              <a:rPr lang="nl-NL" dirty="0" smtClean="0"/>
              <a:t>caseleerlingen</a:t>
            </a:r>
            <a:endParaRPr lang="en-US" dirty="0"/>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
            </a:pPr>
            <a:r>
              <a:rPr lang="nl-NL" sz="2800" dirty="0"/>
              <a:t>Boeiende(re) lessen</a:t>
            </a:r>
          </a:p>
          <a:p>
            <a:pPr>
              <a:buFont typeface="Wingdings" panose="05000000000000000000" pitchFamily="2" charset="2"/>
              <a:buChar char="§"/>
            </a:pPr>
            <a:r>
              <a:rPr lang="nl-NL" sz="2800" dirty="0"/>
              <a:t>Tempo lag quasi even hoog als bij de rest van de klasgroep</a:t>
            </a:r>
          </a:p>
          <a:p>
            <a:pPr>
              <a:buFont typeface="Wingdings" panose="05000000000000000000" pitchFamily="2" charset="2"/>
              <a:buChar char="§"/>
            </a:pPr>
            <a:r>
              <a:rPr lang="nl-NL" sz="2800" dirty="0"/>
              <a:t>Instructie mogelijk op een ander moment </a:t>
            </a:r>
          </a:p>
          <a:p>
            <a:pPr>
              <a:buFont typeface="Wingdings" panose="05000000000000000000" pitchFamily="2" charset="2"/>
              <a:buChar char="§"/>
            </a:pPr>
            <a:r>
              <a:rPr lang="nl-NL" sz="2800" dirty="0"/>
              <a:t>Minder verveling</a:t>
            </a:r>
            <a:endParaRPr lang="en-US" sz="2800" dirty="0"/>
          </a:p>
          <a:p>
            <a:pPr>
              <a:buFont typeface="Wingdings" panose="05000000000000000000" pitchFamily="2" charset="2"/>
              <a:buChar char="§"/>
            </a:pPr>
            <a:r>
              <a:rPr lang="nl-NL" sz="2800" dirty="0"/>
              <a:t>Zelfstandigheid werd geapprecieerd</a:t>
            </a:r>
          </a:p>
        </p:txBody>
      </p:sp>
    </p:spTree>
    <p:extLst>
      <p:ext uri="{BB962C8B-B14F-4D97-AF65-F5344CB8AC3E}">
        <p14:creationId xmlns:p14="http://schemas.microsoft.com/office/powerpoint/2010/main" val="363204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6 Effect op de hele klas</a:t>
            </a:r>
            <a:endParaRPr lang="en-US" dirty="0"/>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
            </a:pPr>
            <a:r>
              <a:rPr lang="nl-NL" sz="2800" dirty="0"/>
              <a:t>Klasgroep reageert positief.</a:t>
            </a:r>
          </a:p>
          <a:p>
            <a:pPr marL="0" indent="0">
              <a:buNone/>
            </a:pPr>
            <a:endParaRPr lang="nl-NL" sz="2800" dirty="0"/>
          </a:p>
          <a:p>
            <a:pPr>
              <a:buFont typeface="Wingdings" panose="05000000000000000000" pitchFamily="2" charset="2"/>
              <a:buChar char="§"/>
            </a:pPr>
            <a:r>
              <a:rPr lang="nl-NL" sz="2800" dirty="0"/>
              <a:t>Meer tijd vrij om iedereen te helpen.</a:t>
            </a:r>
          </a:p>
          <a:p>
            <a:pPr>
              <a:buFont typeface="Wingdings" panose="05000000000000000000" pitchFamily="2" charset="2"/>
              <a:buChar char="§"/>
            </a:pPr>
            <a:endParaRPr lang="nl-NL" sz="2800" dirty="0"/>
          </a:p>
          <a:p>
            <a:pPr>
              <a:buFont typeface="Wingdings" panose="05000000000000000000" pitchFamily="2" charset="2"/>
              <a:buChar char="§"/>
            </a:pPr>
            <a:r>
              <a:rPr lang="nl-NL" sz="2800" dirty="0"/>
              <a:t>Grotere betrokkenheid door bankvrij werken.</a:t>
            </a:r>
          </a:p>
          <a:p>
            <a:pPr marL="0" indent="0">
              <a:buNone/>
            </a:pPr>
            <a:endParaRPr lang="nl-NL" sz="2800" dirty="0"/>
          </a:p>
          <a:p>
            <a:pPr marL="0" indent="0">
              <a:buNone/>
            </a:pPr>
            <a:endParaRPr lang="en-US" sz="2800" dirty="0"/>
          </a:p>
        </p:txBody>
      </p:sp>
    </p:spTree>
    <p:extLst>
      <p:ext uri="{BB962C8B-B14F-4D97-AF65-F5344CB8AC3E}">
        <p14:creationId xmlns:p14="http://schemas.microsoft.com/office/powerpoint/2010/main" val="4011310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7 Andere zaken</a:t>
            </a:r>
            <a:endParaRPr lang="en-US" dirty="0"/>
          </a:p>
        </p:txBody>
      </p:sp>
      <p:sp>
        <p:nvSpPr>
          <p:cNvPr id="3" name="Tijdelijke aanduiding voor inhoud 2"/>
          <p:cNvSpPr>
            <a:spLocks noGrp="1"/>
          </p:cNvSpPr>
          <p:nvPr>
            <p:ph idx="1"/>
          </p:nvPr>
        </p:nvSpPr>
        <p:spPr>
          <a:xfrm>
            <a:off x="677334" y="1488613"/>
            <a:ext cx="9691784" cy="3880773"/>
          </a:xfrm>
        </p:spPr>
        <p:txBody>
          <a:bodyPr>
            <a:normAutofit/>
          </a:bodyPr>
          <a:lstStyle/>
          <a:p>
            <a:pPr>
              <a:buFont typeface="Wingdings" panose="05000000000000000000" pitchFamily="2" charset="2"/>
              <a:buChar char="§"/>
            </a:pPr>
            <a:r>
              <a:rPr lang="nl-NL" sz="2800" dirty="0"/>
              <a:t>We hebben ons niet beperkt tot de onderzoekslessen maar proberen dit elke dag toe te passen.</a:t>
            </a:r>
          </a:p>
          <a:p>
            <a:pPr>
              <a:buFont typeface="Wingdings" panose="05000000000000000000" pitchFamily="2" charset="2"/>
              <a:buChar char="è"/>
            </a:pPr>
            <a:r>
              <a:rPr lang="nl-NL" sz="2800" dirty="0">
                <a:sym typeface="Wingdings" panose="05000000000000000000" pitchFamily="2" charset="2"/>
              </a:rPr>
              <a:t>er komt tijd vrij om kinderen met binnen hun interessegebied een extra opdracht aan te bieden.</a:t>
            </a:r>
          </a:p>
          <a:p>
            <a:pPr marL="0" indent="0">
              <a:buNone/>
            </a:pPr>
            <a:endParaRPr lang="nl-NL" sz="2800" dirty="0"/>
          </a:p>
          <a:p>
            <a:pPr>
              <a:buFont typeface="Wingdings" panose="05000000000000000000" pitchFamily="2" charset="2"/>
              <a:buChar char="§"/>
            </a:pPr>
            <a:r>
              <a:rPr lang="nl-NL" sz="2800" dirty="0"/>
              <a:t>Zoeken naar de ‘ideale’ flexibele klasindeling is voor ons nog een proces.</a:t>
            </a:r>
          </a:p>
          <a:p>
            <a:pPr>
              <a:buFont typeface="Wingdings" panose="05000000000000000000" pitchFamily="2" charset="2"/>
              <a:buChar char="§"/>
            </a:pPr>
            <a:endParaRPr lang="nl-NL" sz="2800" dirty="0"/>
          </a:p>
        </p:txBody>
      </p:sp>
    </p:spTree>
    <p:extLst>
      <p:ext uri="{BB962C8B-B14F-4D97-AF65-F5344CB8AC3E}">
        <p14:creationId xmlns:p14="http://schemas.microsoft.com/office/powerpoint/2010/main" val="2431185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8 Samenvatting</a:t>
            </a:r>
            <a:endParaRPr lang="en-US" dirty="0"/>
          </a:p>
        </p:txBody>
      </p:sp>
      <p:sp>
        <p:nvSpPr>
          <p:cNvPr id="3" name="Tijdelijke aanduiding voor inhoud 2"/>
          <p:cNvSpPr>
            <a:spLocks noGrp="1"/>
          </p:cNvSpPr>
          <p:nvPr>
            <p:ph idx="1"/>
          </p:nvPr>
        </p:nvSpPr>
        <p:spPr>
          <a:xfrm>
            <a:off x="677334" y="1488613"/>
            <a:ext cx="8596668" cy="3880773"/>
          </a:xfrm>
        </p:spPr>
        <p:txBody>
          <a:bodyPr>
            <a:normAutofit lnSpcReduction="10000"/>
          </a:bodyPr>
          <a:lstStyle/>
          <a:p>
            <a:pPr>
              <a:buFont typeface="Wingdings" panose="05000000000000000000" pitchFamily="2" charset="2"/>
              <a:buChar char="§"/>
            </a:pPr>
            <a:r>
              <a:rPr lang="nl-NL" sz="2800" dirty="0"/>
              <a:t>Cognitief </a:t>
            </a:r>
            <a:r>
              <a:rPr lang="nl-NL" sz="2800" dirty="0" smtClean="0"/>
              <a:t>begaafde </a:t>
            </a:r>
            <a:r>
              <a:rPr lang="nl-NL" sz="2800" dirty="0"/>
              <a:t>leerlingen houden van autonomie.</a:t>
            </a:r>
          </a:p>
          <a:p>
            <a:pPr>
              <a:buFont typeface="Wingdings" panose="05000000000000000000" pitchFamily="2" charset="2"/>
              <a:buChar char="§"/>
            </a:pPr>
            <a:r>
              <a:rPr lang="nl-NL" sz="2800" dirty="0"/>
              <a:t>Realiseerden steeds de lesdoelen.</a:t>
            </a:r>
          </a:p>
          <a:p>
            <a:pPr>
              <a:buFont typeface="Wingdings" panose="05000000000000000000" pitchFamily="2" charset="2"/>
              <a:buChar char="§"/>
            </a:pPr>
            <a:r>
              <a:rPr lang="nl-NL" sz="2800" dirty="0"/>
              <a:t>Geven aan dat de lesaanpak hun motivatie verhoogt.</a:t>
            </a:r>
          </a:p>
          <a:p>
            <a:pPr>
              <a:buFont typeface="Wingdings" panose="05000000000000000000" pitchFamily="2" charset="2"/>
              <a:buChar char="§"/>
            </a:pPr>
            <a:r>
              <a:rPr lang="nl-NL" sz="2800" dirty="0"/>
              <a:t>Kunnen hun eigen werk correct evalueren.</a:t>
            </a:r>
          </a:p>
          <a:p>
            <a:pPr>
              <a:buFont typeface="Wingdings" panose="05000000000000000000" pitchFamily="2" charset="2"/>
              <a:buChar char="§"/>
            </a:pPr>
            <a:r>
              <a:rPr lang="nl-NL" sz="2800" dirty="0"/>
              <a:t>Resultaten op lange termijn liggen in de lijn van verwachtingen en eerdere resultaten.</a:t>
            </a:r>
          </a:p>
        </p:txBody>
      </p:sp>
    </p:spTree>
    <p:extLst>
      <p:ext uri="{BB962C8B-B14F-4D97-AF65-F5344CB8AC3E}">
        <p14:creationId xmlns:p14="http://schemas.microsoft.com/office/powerpoint/2010/main" val="2369819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23DF63-6766-4BE0-B925-A1A8FFDA2E34}"/>
              </a:ext>
            </a:extLst>
          </p:cNvPr>
          <p:cNvSpPr>
            <a:spLocks noGrp="1"/>
          </p:cNvSpPr>
          <p:nvPr>
            <p:ph type="title"/>
          </p:nvPr>
        </p:nvSpPr>
        <p:spPr/>
        <p:txBody>
          <a:bodyPr/>
          <a:lstStyle/>
          <a:p>
            <a:r>
              <a:rPr lang="nl-NL" dirty="0"/>
              <a:t>9. Referenties</a:t>
            </a:r>
            <a:endParaRPr lang="nl-BE" dirty="0"/>
          </a:p>
        </p:txBody>
      </p:sp>
      <p:sp>
        <p:nvSpPr>
          <p:cNvPr id="3" name="Tijdelijke aanduiding voor inhoud 2">
            <a:extLst>
              <a:ext uri="{FF2B5EF4-FFF2-40B4-BE49-F238E27FC236}">
                <a16:creationId xmlns:a16="http://schemas.microsoft.com/office/drawing/2014/main" id="{728DEF9C-4590-4738-A51B-96DD96061081}"/>
              </a:ext>
            </a:extLst>
          </p:cNvPr>
          <p:cNvSpPr>
            <a:spLocks noGrp="1"/>
          </p:cNvSpPr>
          <p:nvPr>
            <p:ph idx="1"/>
          </p:nvPr>
        </p:nvSpPr>
        <p:spPr>
          <a:xfrm>
            <a:off x="677334" y="1716705"/>
            <a:ext cx="8596668" cy="3880773"/>
          </a:xfrm>
        </p:spPr>
        <p:txBody>
          <a:bodyPr/>
          <a:lstStyle/>
          <a:p>
            <a:r>
              <a:rPr lang="nl-NL" sz="2800" dirty="0"/>
              <a:t>Tandwiel uit workshop 2</a:t>
            </a:r>
          </a:p>
          <a:p>
            <a:endParaRPr lang="nl-NL" sz="2800" dirty="0"/>
          </a:p>
          <a:p>
            <a:r>
              <a:rPr lang="nl-NL" sz="2800" dirty="0"/>
              <a:t>Gebruik van cinematicket (geïnspireerd op parking van ander </a:t>
            </a:r>
            <a:r>
              <a:rPr lang="nl-NL" sz="2800" dirty="0" err="1" smtClean="0"/>
              <a:t>Lesson</a:t>
            </a:r>
            <a:r>
              <a:rPr lang="nl-NL" sz="2800" dirty="0" smtClean="0"/>
              <a:t> </a:t>
            </a:r>
            <a:r>
              <a:rPr lang="nl-NL" sz="2800" dirty="0" err="1" smtClean="0"/>
              <a:t>Study</a:t>
            </a:r>
            <a:r>
              <a:rPr lang="nl-NL" sz="2800" dirty="0" smtClean="0"/>
              <a:t>-team</a:t>
            </a:r>
            <a:r>
              <a:rPr lang="nl-NL" sz="2800" dirty="0"/>
              <a:t>)</a:t>
            </a:r>
            <a:endParaRPr lang="nl-BE" sz="2800" dirty="0"/>
          </a:p>
        </p:txBody>
      </p:sp>
    </p:spTree>
    <p:extLst>
      <p:ext uri="{BB962C8B-B14F-4D97-AF65-F5344CB8AC3E}">
        <p14:creationId xmlns:p14="http://schemas.microsoft.com/office/powerpoint/2010/main" val="279585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1 Onderzoeksvraag</a:t>
            </a:r>
            <a:endParaRPr lang="en-US" dirty="0"/>
          </a:p>
        </p:txBody>
      </p:sp>
      <p:sp>
        <p:nvSpPr>
          <p:cNvPr id="3" name="Tijdelijke aanduiding voor inhoud 2"/>
          <p:cNvSpPr>
            <a:spLocks noGrp="1"/>
          </p:cNvSpPr>
          <p:nvPr>
            <p:ph idx="1"/>
          </p:nvPr>
        </p:nvSpPr>
        <p:spPr>
          <a:xfrm>
            <a:off x="837697" y="1526450"/>
            <a:ext cx="9720073" cy="4585663"/>
          </a:xfrm>
        </p:spPr>
        <p:txBody>
          <a:bodyPr>
            <a:noAutofit/>
          </a:bodyPr>
          <a:lstStyle/>
          <a:p>
            <a:pPr marL="0" indent="0">
              <a:buNone/>
            </a:pPr>
            <a:r>
              <a:rPr lang="nl-BE" sz="2000" dirty="0"/>
              <a:t>Hoe kunnen we cognitief </a:t>
            </a:r>
            <a:r>
              <a:rPr lang="nl-BE" sz="2000" dirty="0" smtClean="0"/>
              <a:t>begaafde </a:t>
            </a:r>
            <a:r>
              <a:rPr lang="nl-BE" sz="2000" dirty="0"/>
              <a:t>leerlingen </a:t>
            </a:r>
            <a:r>
              <a:rPr lang="nl-BE" sz="2000" b="1" dirty="0"/>
              <a:t>autonoom</a:t>
            </a:r>
            <a:r>
              <a:rPr lang="nl-BE" sz="2000" dirty="0"/>
              <a:t> laten werken aan les </a:t>
            </a:r>
            <a:r>
              <a:rPr lang="nl-BE" sz="2000" dirty="0" err="1"/>
              <a:t>xxx:xxx:xxx</a:t>
            </a:r>
            <a:r>
              <a:rPr lang="nl-BE" sz="2000" dirty="0"/>
              <a:t> door middel van </a:t>
            </a:r>
            <a:r>
              <a:rPr lang="nl-BE" sz="2000" dirty="0" smtClean="0"/>
              <a:t>instructiefilmpjes (</a:t>
            </a:r>
            <a:r>
              <a:rPr lang="nl-BE" sz="2000" dirty="0"/>
              <a:t>voorkennis geactiveerd via flip </a:t>
            </a:r>
            <a:r>
              <a:rPr lang="nl-BE" sz="2000" dirty="0" err="1"/>
              <a:t>the</a:t>
            </a:r>
            <a:r>
              <a:rPr lang="nl-BE" sz="2000" dirty="0"/>
              <a:t> classroom; en aanvullende instructiefilmpjes voor nieuwe leerinhouden).</a:t>
            </a:r>
            <a:br>
              <a:rPr lang="nl-BE" sz="2000" dirty="0"/>
            </a:br>
            <a:r>
              <a:rPr lang="nl-BE" sz="2000" dirty="0"/>
              <a:t> </a:t>
            </a:r>
            <a:endParaRPr lang="nl-BE" sz="300" dirty="0"/>
          </a:p>
          <a:p>
            <a:pPr marL="0" indent="0">
              <a:buNone/>
            </a:pPr>
            <a:r>
              <a:rPr lang="nl-BE" sz="2000" dirty="0"/>
              <a:t>We willen daarmee de </a:t>
            </a:r>
            <a:r>
              <a:rPr lang="nl-BE" sz="2000" b="1" dirty="0"/>
              <a:t>zelfredzaamheid</a:t>
            </a:r>
            <a:r>
              <a:rPr lang="nl-BE" sz="2000" dirty="0"/>
              <a:t> (zelf inschatten welke hulp (geen, instructiefilmpje, klasleerkracht) ze wanneer nodig hebben om leerinhouden te verwerken), de </a:t>
            </a:r>
            <a:r>
              <a:rPr lang="nl-BE" sz="2000" b="1" dirty="0"/>
              <a:t>motivatie</a:t>
            </a:r>
            <a:r>
              <a:rPr lang="nl-BE" sz="2000" dirty="0"/>
              <a:t> (nieuwsgierig, uitgedaagd en geconcentreerd), en </a:t>
            </a:r>
            <a:r>
              <a:rPr lang="nl-BE" sz="2000" b="1" dirty="0"/>
              <a:t>zelfevaluatie</a:t>
            </a:r>
            <a:r>
              <a:rPr lang="nl-BE" sz="2000" dirty="0"/>
              <a:t> (in welke mate ze aanvoelen de les verworven te hebben) stimuleren. </a:t>
            </a:r>
            <a:br>
              <a:rPr lang="nl-BE" sz="2000" dirty="0"/>
            </a:br>
            <a:r>
              <a:rPr lang="nl-BE" sz="2000" dirty="0"/>
              <a:t/>
            </a:r>
            <a:br>
              <a:rPr lang="nl-BE" sz="2000" dirty="0"/>
            </a:br>
            <a:r>
              <a:rPr lang="nl-BE" sz="2000" dirty="0"/>
              <a:t>Andere factoren die rol spelen zijn motivatie door het gebruik van media en een moeilijkheid kan de flexibele klasinrichting (eilanden, bankvrij, indeling in groepen) zijn, gezien dit nieuw is voor de kinderen.</a:t>
            </a:r>
          </a:p>
          <a:p>
            <a:pPr marL="0" indent="0">
              <a:buNone/>
            </a:pPr>
            <a:endParaRPr lang="en-US" sz="3600" dirty="0"/>
          </a:p>
        </p:txBody>
      </p:sp>
    </p:spTree>
    <p:extLst>
      <p:ext uri="{BB962C8B-B14F-4D97-AF65-F5344CB8AC3E}">
        <p14:creationId xmlns:p14="http://schemas.microsoft.com/office/powerpoint/2010/main" val="1850883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Onderzoeksvraag:</a:t>
            </a:r>
            <a:br>
              <a:rPr lang="nl-BE" dirty="0"/>
            </a:br>
            <a:r>
              <a:rPr lang="nl-BE" dirty="0"/>
              <a:t>aspect autonomie/zelfredzaamheid</a:t>
            </a:r>
            <a:endParaRPr lang="en-US" dirty="0"/>
          </a:p>
        </p:txBody>
      </p:sp>
      <p:sp>
        <p:nvSpPr>
          <p:cNvPr id="6" name="Tekstvak 5"/>
          <p:cNvSpPr txBox="1"/>
          <p:nvPr/>
        </p:nvSpPr>
        <p:spPr>
          <a:xfrm>
            <a:off x="836022" y="2128701"/>
            <a:ext cx="4976949" cy="646331"/>
          </a:xfrm>
          <a:prstGeom prst="rect">
            <a:avLst/>
          </a:prstGeom>
          <a:noFill/>
        </p:spPr>
        <p:txBody>
          <a:bodyPr wrap="square" rtlCol="0">
            <a:spAutoFit/>
          </a:bodyPr>
          <a:lstStyle/>
          <a:p>
            <a:r>
              <a:rPr lang="nl-NL" dirty="0" smtClean="0">
                <a:hlinkClick r:id="rId4"/>
              </a:rPr>
              <a:t>https://www.powtoon.com/my-powtoons/#/</a:t>
            </a:r>
            <a:endParaRPr lang="nl-NL" dirty="0" smtClean="0"/>
          </a:p>
          <a:p>
            <a:endParaRPr lang="nl-BE" dirty="0"/>
          </a:p>
        </p:txBody>
      </p:sp>
      <p:pic>
        <p:nvPicPr>
          <p:cNvPr id="4" name="pp instructie K4L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426527" y="2743182"/>
            <a:ext cx="5212917" cy="3913288"/>
          </a:xfrm>
        </p:spPr>
      </p:pic>
    </p:spTree>
    <p:extLst>
      <p:ext uri="{BB962C8B-B14F-4D97-AF65-F5344CB8AC3E}">
        <p14:creationId xmlns:p14="http://schemas.microsoft.com/office/powerpoint/2010/main" val="2892566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Onderzoeksvraag:</a:t>
            </a:r>
            <a:br>
              <a:rPr lang="nl-BE" dirty="0"/>
            </a:br>
            <a:r>
              <a:rPr lang="nl-BE" dirty="0"/>
              <a:t>aspect zelfevaluatie</a:t>
            </a:r>
            <a:endParaRPr lang="en-US" dirty="0"/>
          </a:p>
        </p:txBody>
      </p:sp>
      <p:sp>
        <p:nvSpPr>
          <p:cNvPr id="3" name="Tijdelijke aanduiding voor inhoud 2"/>
          <p:cNvSpPr>
            <a:spLocks noGrp="1"/>
          </p:cNvSpPr>
          <p:nvPr>
            <p:ph idx="1"/>
          </p:nvPr>
        </p:nvSpPr>
        <p:spPr/>
        <p:txBody>
          <a:bodyPr/>
          <a:lstStyle/>
          <a:p>
            <a:endParaRPr lang="en-GB"/>
          </a:p>
        </p:txBody>
      </p:sp>
      <p:pic>
        <p:nvPicPr>
          <p:cNvPr id="5" name="Afbeelding 4"/>
          <p:cNvPicPr>
            <a:picLocks noChangeAspect="1"/>
          </p:cNvPicPr>
          <p:nvPr/>
        </p:nvPicPr>
        <p:blipFill>
          <a:blip r:embed="rId2"/>
          <a:stretch>
            <a:fillRect/>
          </a:stretch>
        </p:blipFill>
        <p:spPr>
          <a:xfrm>
            <a:off x="2307148" y="2547937"/>
            <a:ext cx="6103427" cy="2323321"/>
          </a:xfrm>
          <a:prstGeom prst="rect">
            <a:avLst/>
          </a:prstGeom>
        </p:spPr>
      </p:pic>
    </p:spTree>
    <p:extLst>
      <p:ext uri="{BB962C8B-B14F-4D97-AF65-F5344CB8AC3E}">
        <p14:creationId xmlns:p14="http://schemas.microsoft.com/office/powerpoint/2010/main" val="2946190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4CADA-6E3C-42E8-B7EC-CF6463E80CA3}"/>
              </a:ext>
            </a:extLst>
          </p:cNvPr>
          <p:cNvSpPr>
            <a:spLocks noGrp="1"/>
          </p:cNvSpPr>
          <p:nvPr>
            <p:ph type="title"/>
          </p:nvPr>
        </p:nvSpPr>
        <p:spPr/>
        <p:txBody>
          <a:bodyPr>
            <a:normAutofit fontScale="90000"/>
          </a:bodyPr>
          <a:lstStyle/>
          <a:p>
            <a:r>
              <a:rPr lang="nl-NL" dirty="0"/>
              <a:t>Onderzoeksvraag:</a:t>
            </a:r>
            <a:br>
              <a:rPr lang="nl-NL" dirty="0"/>
            </a:br>
            <a:r>
              <a:rPr lang="nl-NL" dirty="0"/>
              <a:t>flexibele klasinrichting</a:t>
            </a:r>
            <a:br>
              <a:rPr lang="nl-NL" dirty="0"/>
            </a:br>
            <a:endParaRPr lang="nl-BE"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4988" y="1794827"/>
            <a:ext cx="7029926" cy="5272445"/>
          </a:xfrm>
        </p:spPr>
      </p:pic>
    </p:spTree>
    <p:extLst>
      <p:ext uri="{BB962C8B-B14F-4D97-AF65-F5344CB8AC3E}">
        <p14:creationId xmlns:p14="http://schemas.microsoft.com/office/powerpoint/2010/main" val="2743738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9731" y="323084"/>
            <a:ext cx="10515600" cy="1325563"/>
          </a:xfrm>
        </p:spPr>
        <p:txBody>
          <a:bodyPr/>
          <a:lstStyle/>
          <a:p>
            <a:r>
              <a:rPr lang="nl-NL" dirty="0"/>
              <a:t>2 Gebruikte lesaanpak</a:t>
            </a:r>
            <a:endParaRPr lang="en-US" dirty="0"/>
          </a:p>
        </p:txBody>
      </p:sp>
      <p:sp>
        <p:nvSpPr>
          <p:cNvPr id="6" name="Tijdelijke aanduiding voor inhoud 5">
            <a:extLst>
              <a:ext uri="{FF2B5EF4-FFF2-40B4-BE49-F238E27FC236}">
                <a16:creationId xmlns:a16="http://schemas.microsoft.com/office/drawing/2014/main" id="{F1D473AC-E3DB-4337-9696-8C643668148E}"/>
              </a:ext>
            </a:extLst>
          </p:cNvPr>
          <p:cNvSpPr>
            <a:spLocks noGrp="1"/>
          </p:cNvSpPr>
          <p:nvPr>
            <p:ph idx="1"/>
          </p:nvPr>
        </p:nvSpPr>
        <p:spPr>
          <a:xfrm>
            <a:off x="677334" y="2160590"/>
            <a:ext cx="8596668" cy="2500188"/>
          </a:xfrm>
        </p:spPr>
        <p:txBody>
          <a:bodyPr/>
          <a:lstStyle/>
          <a:p>
            <a:endParaRPr lang="nl-BE" dirty="0"/>
          </a:p>
        </p:txBody>
      </p:sp>
      <p:pic>
        <p:nvPicPr>
          <p:cNvPr id="7" name="Afbeelding 6">
            <a:extLst>
              <a:ext uri="{FF2B5EF4-FFF2-40B4-BE49-F238E27FC236}">
                <a16:creationId xmlns:a16="http://schemas.microsoft.com/office/drawing/2014/main" id="{BFBE15E9-78EF-408D-A257-B9030500CF90}"/>
              </a:ext>
            </a:extLst>
          </p:cNvPr>
          <p:cNvPicPr>
            <a:picLocks noChangeAspect="1"/>
          </p:cNvPicPr>
          <p:nvPr/>
        </p:nvPicPr>
        <p:blipFill rotWithShape="1">
          <a:blip r:embed="rId2"/>
          <a:srcRect l="28471" t="35502" r="30387" b="32928"/>
          <a:stretch/>
        </p:blipFill>
        <p:spPr>
          <a:xfrm>
            <a:off x="606312" y="1074198"/>
            <a:ext cx="8308943" cy="3586579"/>
          </a:xfrm>
          <a:prstGeom prst="rect">
            <a:avLst/>
          </a:prstGeom>
        </p:spPr>
      </p:pic>
      <p:sp>
        <p:nvSpPr>
          <p:cNvPr id="8" name="Tekstvak 7">
            <a:extLst>
              <a:ext uri="{FF2B5EF4-FFF2-40B4-BE49-F238E27FC236}">
                <a16:creationId xmlns:a16="http://schemas.microsoft.com/office/drawing/2014/main" id="{C8F9DE40-A65D-44FC-BF38-E0BD2AA46567}"/>
              </a:ext>
            </a:extLst>
          </p:cNvPr>
          <p:cNvSpPr txBox="1"/>
          <p:nvPr/>
        </p:nvSpPr>
        <p:spPr>
          <a:xfrm>
            <a:off x="5646198" y="4909351"/>
            <a:ext cx="5007006" cy="1200329"/>
          </a:xfrm>
          <a:prstGeom prst="rect">
            <a:avLst/>
          </a:prstGeom>
          <a:noFill/>
        </p:spPr>
        <p:txBody>
          <a:bodyPr wrap="square" rtlCol="0">
            <a:spAutoFit/>
          </a:bodyPr>
          <a:lstStyle/>
          <a:p>
            <a:r>
              <a:rPr lang="nl-NL" dirty="0"/>
              <a:t>Stap 1: eigen kennis</a:t>
            </a:r>
          </a:p>
          <a:p>
            <a:r>
              <a:rPr lang="nl-NL" dirty="0"/>
              <a:t>Stap 2: instructiefilmpje</a:t>
            </a:r>
          </a:p>
          <a:p>
            <a:r>
              <a:rPr lang="nl-NL" dirty="0"/>
              <a:t>Stap 3: cinematicket voor hulp leerkracht</a:t>
            </a:r>
          </a:p>
          <a:p>
            <a:endParaRPr lang="nl-BE" dirty="0"/>
          </a:p>
        </p:txBody>
      </p:sp>
      <p:sp>
        <p:nvSpPr>
          <p:cNvPr id="9" name="Pijl: omlaag 8">
            <a:extLst>
              <a:ext uri="{FF2B5EF4-FFF2-40B4-BE49-F238E27FC236}">
                <a16:creationId xmlns:a16="http://schemas.microsoft.com/office/drawing/2014/main" id="{0069864E-0CA4-4A90-BC29-82D33D9618E3}"/>
              </a:ext>
            </a:extLst>
          </p:cNvPr>
          <p:cNvSpPr/>
          <p:nvPr/>
        </p:nvSpPr>
        <p:spPr>
          <a:xfrm>
            <a:off x="6695584" y="3410684"/>
            <a:ext cx="958788" cy="12500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76961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722062" y="2138362"/>
            <a:ext cx="7412413" cy="3148533"/>
          </a:xfrm>
          <a:prstGeom prst="rect">
            <a:avLst/>
          </a:prstGeom>
        </p:spPr>
      </p:pic>
    </p:spTree>
    <p:extLst>
      <p:ext uri="{BB962C8B-B14F-4D97-AF65-F5344CB8AC3E}">
        <p14:creationId xmlns:p14="http://schemas.microsoft.com/office/powerpoint/2010/main" val="4289064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Evolutie lesplan</a:t>
            </a:r>
            <a:endParaRPr lang="en-US" dirty="0"/>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
            </a:pPr>
            <a:r>
              <a:rPr lang="nl-NL" sz="2800" dirty="0"/>
              <a:t>Het eindlesplan van </a:t>
            </a:r>
            <a:r>
              <a:rPr lang="nl-NL" sz="2800" dirty="0" err="1" smtClean="0"/>
              <a:t>Lesson</a:t>
            </a:r>
            <a:r>
              <a:rPr lang="nl-NL" sz="2800" dirty="0" smtClean="0"/>
              <a:t> </a:t>
            </a:r>
            <a:r>
              <a:rPr lang="nl-NL" sz="2800" dirty="0" err="1" smtClean="0"/>
              <a:t>Study</a:t>
            </a:r>
            <a:r>
              <a:rPr lang="nl-NL" sz="2800" dirty="0" smtClean="0"/>
              <a:t> 1 </a:t>
            </a:r>
            <a:r>
              <a:rPr lang="nl-NL" sz="2800" dirty="0"/>
              <a:t>was de start om de onderzoekslessen van </a:t>
            </a:r>
            <a:r>
              <a:rPr lang="nl-NL" sz="2800" dirty="0" err="1" smtClean="0"/>
              <a:t>Lesson</a:t>
            </a:r>
            <a:r>
              <a:rPr lang="nl-NL" sz="2800" dirty="0" smtClean="0"/>
              <a:t> Study2 </a:t>
            </a:r>
            <a:r>
              <a:rPr lang="nl-NL" sz="2800" dirty="0"/>
              <a:t>op te stellen.</a:t>
            </a:r>
          </a:p>
          <a:p>
            <a:pPr>
              <a:buFont typeface="Wingdings" panose="05000000000000000000" pitchFamily="2" charset="2"/>
              <a:buChar char="§"/>
            </a:pPr>
            <a:r>
              <a:rPr lang="nl-NL" sz="2800" dirty="0"/>
              <a:t>Tijdens de onderzoekslessen zijn er weinig tot geen wijzigingen meer aangebracht.</a:t>
            </a:r>
          </a:p>
          <a:p>
            <a:pPr>
              <a:buFont typeface="Wingdings" panose="05000000000000000000" pitchFamily="2" charset="2"/>
              <a:buChar char="§"/>
            </a:pPr>
            <a:r>
              <a:rPr lang="nl-NL" sz="2800" dirty="0"/>
              <a:t>Grote verschil was dat zowel de leerkracht als de leerlingen de werkvorm zich meer toegeëigend hebben.</a:t>
            </a:r>
            <a:endParaRPr lang="en-US" sz="2800" dirty="0"/>
          </a:p>
        </p:txBody>
      </p:sp>
    </p:spTree>
    <p:extLst>
      <p:ext uri="{BB962C8B-B14F-4D97-AF65-F5344CB8AC3E}">
        <p14:creationId xmlns:p14="http://schemas.microsoft.com/office/powerpoint/2010/main" val="4265056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Antwoord op de onderzoeksvraag</a:t>
            </a:r>
            <a:endParaRPr lang="en-US" dirty="0"/>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
            </a:pPr>
            <a:r>
              <a:rPr lang="nl-NL" sz="2800" b="1" dirty="0"/>
              <a:t>Zelfredzaamheid</a:t>
            </a:r>
            <a:r>
              <a:rPr lang="nl-NL" sz="2800" dirty="0"/>
              <a:t>: Cognitief </a:t>
            </a:r>
            <a:r>
              <a:rPr lang="nl-NL" sz="2800" dirty="0" smtClean="0"/>
              <a:t>begaafde </a:t>
            </a:r>
            <a:r>
              <a:rPr lang="nl-NL" sz="2800" dirty="0"/>
              <a:t>kinderen waren in staat om zelf in te schatten bij welke leerinhouden ze extra uitleg nodig hadden.</a:t>
            </a:r>
          </a:p>
          <a:p>
            <a:pPr>
              <a:buFont typeface="Wingdings" panose="05000000000000000000" pitchFamily="2" charset="2"/>
              <a:buChar char="§"/>
            </a:pPr>
            <a:r>
              <a:rPr lang="nl-NL" sz="2800" b="1" dirty="0"/>
              <a:t>Autonomie</a:t>
            </a:r>
            <a:r>
              <a:rPr lang="nl-NL" sz="2800" dirty="0"/>
              <a:t>: Ze konden de leerinhouden zelf opzoeken met behulp van de instructiefilmpjes,</a:t>
            </a:r>
          </a:p>
          <a:p>
            <a:pPr>
              <a:buFont typeface="Wingdings" panose="05000000000000000000" pitchFamily="2" charset="2"/>
              <a:buChar char="§"/>
            </a:pPr>
            <a:r>
              <a:rPr lang="nl-NL" sz="2800" b="1" dirty="0"/>
              <a:t>Motivatie</a:t>
            </a:r>
            <a:r>
              <a:rPr lang="nl-NL" sz="2800" dirty="0"/>
              <a:t>: De scores die de kinderen aan de lessen gaven waren hoog (&gt;4)</a:t>
            </a:r>
          </a:p>
        </p:txBody>
      </p:sp>
    </p:spTree>
    <p:extLst>
      <p:ext uri="{BB962C8B-B14F-4D97-AF65-F5344CB8AC3E}">
        <p14:creationId xmlns:p14="http://schemas.microsoft.com/office/powerpoint/2010/main" val="1309652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186</TotalTime>
  <Words>373</Words>
  <Application>Microsoft Office PowerPoint</Application>
  <PresentationFormat>Breedbeeld</PresentationFormat>
  <Paragraphs>53</Paragraphs>
  <Slides>15</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Trebuchet MS</vt:lpstr>
      <vt:lpstr>Wingdings</vt:lpstr>
      <vt:lpstr>Wingdings 3</vt:lpstr>
      <vt:lpstr>Facet</vt:lpstr>
      <vt:lpstr>Lesson study 2                              Team 1</vt:lpstr>
      <vt:lpstr>1 Onderzoeksvraag</vt:lpstr>
      <vt:lpstr>Onderzoeksvraag: aspect autonomie/zelfredzaamheid</vt:lpstr>
      <vt:lpstr>Onderzoeksvraag: aspect zelfevaluatie</vt:lpstr>
      <vt:lpstr>Onderzoeksvraag: flexibele klasinrichting </vt:lpstr>
      <vt:lpstr>2 Gebruikte lesaanpak</vt:lpstr>
      <vt:lpstr>PowerPoint-presentatie</vt:lpstr>
      <vt:lpstr>3 Evolutie lesplan</vt:lpstr>
      <vt:lpstr>4 Antwoord op de onderzoeksvraag</vt:lpstr>
      <vt:lpstr>4 Antwoord op de onderzoeksvraag</vt:lpstr>
      <vt:lpstr>5 Effect op caseleerlingen</vt:lpstr>
      <vt:lpstr>6 Effect op de hele klas</vt:lpstr>
      <vt:lpstr>7 Andere zaken</vt:lpstr>
      <vt:lpstr>8 Samenvatting</vt:lpstr>
      <vt:lpstr>9. 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study 1</dc:title>
  <dc:creator>Gebruiker</dc:creator>
  <cp:lastModifiedBy>Kathleen Bodvin</cp:lastModifiedBy>
  <cp:revision>32</cp:revision>
  <dcterms:created xsi:type="dcterms:W3CDTF">2018-12-06T12:25:50Z</dcterms:created>
  <dcterms:modified xsi:type="dcterms:W3CDTF">2019-10-02T11:50:37Z</dcterms:modified>
</cp:coreProperties>
</file>