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 bookmarkIdSeed="3">
  <p:sldMasterIdLst>
    <p:sldMasterId id="2147483648" r:id="rId1"/>
  </p:sldMasterIdLst>
  <p:notesMasterIdLst>
    <p:notesMasterId r:id="rId3"/>
  </p:notesMasterIdLst>
  <p:sldIdLst>
    <p:sldId id="256" r:id="rId2"/>
  </p:sldIdLst>
  <p:sldSz cx="30275213" cy="21383625"/>
  <p:notesSz cx="6858000" cy="9945688"/>
  <p:embeddedFontLst>
    <p:embeddedFont>
      <p:font typeface="Bahnschrift SemiBold SemiConden" panose="020B0502040204020203" pitchFamily="34" charset="0"/>
      <p:bold r:id="rId4"/>
    </p:embeddedFont>
    <p:embeddedFont>
      <p:font typeface="Bahnschrift SemiCondensed" panose="020B0502040204020203" pitchFamily="34" charset="0"/>
      <p:regular r:id="rId5"/>
      <p:bold r:id="rId6"/>
    </p:embeddedFont>
    <p:embeddedFont>
      <p:font typeface="Bahnschrift Light Condensed" panose="020B0502040204020203" pitchFamily="34" charset="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ＭＳ Ｐゴシック" panose="020B0600070205080204" pitchFamily="34" charset="-128"/>
      <p:regular r:id="rId12"/>
    </p:embeddedFont>
  </p:embeddedFontLst>
  <p:defaultTextStyle>
    <a:defPPr>
      <a:defRPr lang="nl-NL"/>
    </a:defPPr>
    <a:lvl1pPr marL="0" algn="l" defTabSz="1475410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1pPr>
    <a:lvl2pPr marL="1475410" algn="l" defTabSz="1475410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2pPr>
    <a:lvl3pPr marL="2950819" algn="l" defTabSz="1475410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3pPr>
    <a:lvl4pPr marL="4426227" algn="l" defTabSz="1475410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4pPr>
    <a:lvl5pPr marL="5901637" algn="l" defTabSz="1475410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5pPr>
    <a:lvl6pPr marL="7377045" algn="l" defTabSz="1475410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6pPr>
    <a:lvl7pPr marL="8852455" algn="l" defTabSz="1475410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7pPr>
    <a:lvl8pPr marL="10327865" algn="l" defTabSz="1475410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8pPr>
    <a:lvl9pPr marL="11803272" algn="l" defTabSz="1475410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35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ke Struyf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6"/>
    <a:srgbClr val="48556F"/>
    <a:srgbClr val="1C366A"/>
    <a:srgbClr val="003D64"/>
    <a:srgbClr val="7B0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84663" autoAdjust="0"/>
  </p:normalViewPr>
  <p:slideViewPr>
    <p:cSldViewPr snapToGrid="0" snapToObjects="1">
      <p:cViewPr>
        <p:scale>
          <a:sx n="50" d="100"/>
          <a:sy n="50" d="100"/>
        </p:scale>
        <p:origin x="624" y="-6"/>
      </p:cViewPr>
      <p:guideLst>
        <p:guide orient="horz" pos="6735"/>
        <p:guide pos="9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commentAuthors" Target="comment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11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99011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53A0E5B8-773B-44BF-ACAB-7438CF2D1F3E}" type="datetimeFigureOut">
              <a:rPr lang="en-GB" smtClean="0"/>
              <a:t>02/10/2019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54100" y="1243013"/>
            <a:ext cx="4749800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1" y="4786363"/>
            <a:ext cx="5486400" cy="3916115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0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0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75C79619-8B31-4800-9690-4F5B3539B66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444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8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57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37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16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95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74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52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31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54100" y="1243013"/>
            <a:ext cx="4749800" cy="33559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800" dirty="0" smtClean="0"/>
              <a:t>Welke aanpassingen heb ik gedaan:</a:t>
            </a:r>
          </a:p>
          <a:p>
            <a:r>
              <a:rPr lang="nl-BE" sz="1800" dirty="0" smtClean="0"/>
              <a:t>Kinderen</a:t>
            </a:r>
            <a:r>
              <a:rPr lang="nl-BE" sz="1800" baseline="0" dirty="0" smtClean="0"/>
              <a:t> -&gt; leerlingen</a:t>
            </a:r>
          </a:p>
          <a:p>
            <a:r>
              <a:rPr lang="nl-BE" sz="1800" baseline="0" dirty="0" smtClean="0"/>
              <a:t>Foto’s bij lesaanpak iets groter gemaakt</a:t>
            </a:r>
          </a:p>
          <a:p>
            <a:r>
              <a:rPr lang="nl-BE" sz="1800" baseline="0" dirty="0" smtClean="0"/>
              <a:t>Rode cirkel iets groter gemaakt zodat kleine letters hier niet onder vallen</a:t>
            </a:r>
            <a:endParaRPr lang="nl-BE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79619-8B31-4800-9690-4F5B3539B6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35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0645" y="6642785"/>
            <a:ext cx="25733931" cy="458362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541282" y="12117388"/>
            <a:ext cx="21192651" cy="54647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25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50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27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701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127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552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978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403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7769456" y="5395406"/>
            <a:ext cx="24136073" cy="114917185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61235" y="5395406"/>
            <a:ext cx="71903632" cy="114917185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537" y="13740961"/>
            <a:ext cx="25733931" cy="4247026"/>
          </a:xfrm>
        </p:spPr>
        <p:txBody>
          <a:bodyPr anchor="t"/>
          <a:lstStyle>
            <a:lvl1pPr algn="l">
              <a:defRPr sz="12473" b="1" cap="all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391537" y="9063296"/>
            <a:ext cx="25733931" cy="4677667"/>
          </a:xfrm>
        </p:spPr>
        <p:txBody>
          <a:bodyPr anchor="b"/>
          <a:lstStyle>
            <a:lvl1pPr marL="0" indent="0">
              <a:buNone/>
              <a:defRPr sz="6204">
                <a:solidFill>
                  <a:schemeClr val="tx1">
                    <a:tint val="75000"/>
                  </a:schemeClr>
                </a:solidFill>
              </a:defRPr>
            </a:lvl1pPr>
            <a:lvl2pPr marL="1425447" indent="0">
              <a:buNone/>
              <a:defRPr sz="5609">
                <a:solidFill>
                  <a:schemeClr val="tx1">
                    <a:tint val="75000"/>
                  </a:schemeClr>
                </a:solidFill>
              </a:defRPr>
            </a:lvl2pPr>
            <a:lvl3pPr marL="2850895" indent="0">
              <a:buNone/>
              <a:defRPr sz="5016">
                <a:solidFill>
                  <a:schemeClr val="tx1">
                    <a:tint val="75000"/>
                  </a:schemeClr>
                </a:solidFill>
              </a:defRPr>
            </a:lvl3pPr>
            <a:lvl4pPr marL="4276342" indent="0">
              <a:buNone/>
              <a:defRPr sz="4356">
                <a:solidFill>
                  <a:schemeClr val="tx1">
                    <a:tint val="75000"/>
                  </a:schemeClr>
                </a:solidFill>
              </a:defRPr>
            </a:lvl4pPr>
            <a:lvl5pPr marL="5701789" indent="0">
              <a:buNone/>
              <a:defRPr sz="4356">
                <a:solidFill>
                  <a:schemeClr val="tx1">
                    <a:tint val="75000"/>
                  </a:schemeClr>
                </a:solidFill>
              </a:defRPr>
            </a:lvl5pPr>
            <a:lvl6pPr marL="7127236" indent="0">
              <a:buNone/>
              <a:defRPr sz="4356">
                <a:solidFill>
                  <a:schemeClr val="tx1">
                    <a:tint val="75000"/>
                  </a:schemeClr>
                </a:solidFill>
              </a:defRPr>
            </a:lvl6pPr>
            <a:lvl7pPr marL="8552684" indent="0">
              <a:buNone/>
              <a:defRPr sz="4356">
                <a:solidFill>
                  <a:schemeClr val="tx1">
                    <a:tint val="75000"/>
                  </a:schemeClr>
                </a:solidFill>
              </a:defRPr>
            </a:lvl7pPr>
            <a:lvl8pPr marL="9978131" indent="0">
              <a:buNone/>
              <a:defRPr sz="4356">
                <a:solidFill>
                  <a:schemeClr val="tx1">
                    <a:tint val="75000"/>
                  </a:schemeClr>
                </a:solidFill>
              </a:defRPr>
            </a:lvl8pPr>
            <a:lvl9pPr marL="11403578" indent="0">
              <a:buNone/>
              <a:defRPr sz="43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61239" y="31427002"/>
            <a:ext cx="48019851" cy="88885590"/>
          </a:xfrm>
        </p:spPr>
        <p:txBody>
          <a:bodyPr/>
          <a:lstStyle>
            <a:lvl1pPr>
              <a:defRPr sz="8711"/>
            </a:lvl1pPr>
            <a:lvl2pPr>
              <a:defRPr sz="7458"/>
            </a:lvl2pPr>
            <a:lvl3pPr>
              <a:defRPr sz="6204"/>
            </a:lvl3pPr>
            <a:lvl4pPr>
              <a:defRPr sz="5609"/>
            </a:lvl4pPr>
            <a:lvl5pPr>
              <a:defRPr sz="5609"/>
            </a:lvl5pPr>
            <a:lvl6pPr>
              <a:defRPr sz="5609"/>
            </a:lvl6pPr>
            <a:lvl7pPr>
              <a:defRPr sz="5609"/>
            </a:lvl7pPr>
            <a:lvl8pPr>
              <a:defRPr sz="5609"/>
            </a:lvl8pPr>
            <a:lvl9pPr>
              <a:defRPr sz="5609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3885676" y="31427002"/>
            <a:ext cx="48019851" cy="88885590"/>
          </a:xfrm>
        </p:spPr>
        <p:txBody>
          <a:bodyPr/>
          <a:lstStyle>
            <a:lvl1pPr>
              <a:defRPr sz="8711"/>
            </a:lvl1pPr>
            <a:lvl2pPr>
              <a:defRPr sz="7458"/>
            </a:lvl2pPr>
            <a:lvl3pPr>
              <a:defRPr sz="6204"/>
            </a:lvl3pPr>
            <a:lvl4pPr>
              <a:defRPr sz="5609"/>
            </a:lvl4pPr>
            <a:lvl5pPr>
              <a:defRPr sz="5609"/>
            </a:lvl5pPr>
            <a:lvl6pPr>
              <a:defRPr sz="5609"/>
            </a:lvl6pPr>
            <a:lvl7pPr>
              <a:defRPr sz="5609"/>
            </a:lvl7pPr>
            <a:lvl8pPr>
              <a:defRPr sz="5609"/>
            </a:lvl8pPr>
            <a:lvl9pPr>
              <a:defRPr sz="5609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3763" y="856338"/>
            <a:ext cx="27247692" cy="3563938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13760" y="4786568"/>
            <a:ext cx="13376810" cy="1994814"/>
          </a:xfrm>
        </p:spPr>
        <p:txBody>
          <a:bodyPr anchor="b"/>
          <a:lstStyle>
            <a:lvl1pPr marL="0" indent="0">
              <a:buNone/>
              <a:defRPr sz="7458" b="1"/>
            </a:lvl1pPr>
            <a:lvl2pPr marL="1425447" indent="0">
              <a:buNone/>
              <a:defRPr sz="6204" b="1"/>
            </a:lvl2pPr>
            <a:lvl3pPr marL="2850895" indent="0">
              <a:buNone/>
              <a:defRPr sz="5609" b="1"/>
            </a:lvl3pPr>
            <a:lvl4pPr marL="4276342" indent="0">
              <a:buNone/>
              <a:defRPr sz="5016" b="1"/>
            </a:lvl4pPr>
            <a:lvl5pPr marL="5701789" indent="0">
              <a:buNone/>
              <a:defRPr sz="5016" b="1"/>
            </a:lvl5pPr>
            <a:lvl6pPr marL="7127236" indent="0">
              <a:buNone/>
              <a:defRPr sz="5016" b="1"/>
            </a:lvl6pPr>
            <a:lvl7pPr marL="8552684" indent="0">
              <a:buNone/>
              <a:defRPr sz="5016" b="1"/>
            </a:lvl7pPr>
            <a:lvl8pPr marL="9978131" indent="0">
              <a:buNone/>
              <a:defRPr sz="5016" b="1"/>
            </a:lvl8pPr>
            <a:lvl9pPr marL="11403578" indent="0">
              <a:buNone/>
              <a:defRPr sz="5016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513760" y="6781382"/>
            <a:ext cx="13376810" cy="12320336"/>
          </a:xfrm>
        </p:spPr>
        <p:txBody>
          <a:bodyPr/>
          <a:lstStyle>
            <a:lvl1pPr>
              <a:defRPr sz="7458"/>
            </a:lvl1pPr>
            <a:lvl2pPr>
              <a:defRPr sz="6204"/>
            </a:lvl2pPr>
            <a:lvl3pPr>
              <a:defRPr sz="5609"/>
            </a:lvl3pPr>
            <a:lvl4pPr>
              <a:defRPr sz="5016"/>
            </a:lvl4pPr>
            <a:lvl5pPr>
              <a:defRPr sz="5016"/>
            </a:lvl5pPr>
            <a:lvl6pPr>
              <a:defRPr sz="5016"/>
            </a:lvl6pPr>
            <a:lvl7pPr>
              <a:defRPr sz="5016"/>
            </a:lvl7pPr>
            <a:lvl8pPr>
              <a:defRPr sz="5016"/>
            </a:lvl8pPr>
            <a:lvl9pPr>
              <a:defRPr sz="5016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5379392" y="4786568"/>
            <a:ext cx="13382064" cy="1994814"/>
          </a:xfrm>
        </p:spPr>
        <p:txBody>
          <a:bodyPr anchor="b"/>
          <a:lstStyle>
            <a:lvl1pPr marL="0" indent="0">
              <a:buNone/>
              <a:defRPr sz="7458" b="1"/>
            </a:lvl1pPr>
            <a:lvl2pPr marL="1425447" indent="0">
              <a:buNone/>
              <a:defRPr sz="6204" b="1"/>
            </a:lvl2pPr>
            <a:lvl3pPr marL="2850895" indent="0">
              <a:buNone/>
              <a:defRPr sz="5609" b="1"/>
            </a:lvl3pPr>
            <a:lvl4pPr marL="4276342" indent="0">
              <a:buNone/>
              <a:defRPr sz="5016" b="1"/>
            </a:lvl4pPr>
            <a:lvl5pPr marL="5701789" indent="0">
              <a:buNone/>
              <a:defRPr sz="5016" b="1"/>
            </a:lvl5pPr>
            <a:lvl6pPr marL="7127236" indent="0">
              <a:buNone/>
              <a:defRPr sz="5016" b="1"/>
            </a:lvl6pPr>
            <a:lvl7pPr marL="8552684" indent="0">
              <a:buNone/>
              <a:defRPr sz="5016" b="1"/>
            </a:lvl7pPr>
            <a:lvl8pPr marL="9978131" indent="0">
              <a:buNone/>
              <a:defRPr sz="5016" b="1"/>
            </a:lvl8pPr>
            <a:lvl9pPr marL="11403578" indent="0">
              <a:buNone/>
              <a:defRPr sz="5016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5379392" y="6781382"/>
            <a:ext cx="13382064" cy="12320336"/>
          </a:xfrm>
        </p:spPr>
        <p:txBody>
          <a:bodyPr/>
          <a:lstStyle>
            <a:lvl1pPr>
              <a:defRPr sz="7458"/>
            </a:lvl1pPr>
            <a:lvl2pPr>
              <a:defRPr sz="6204"/>
            </a:lvl2pPr>
            <a:lvl3pPr>
              <a:defRPr sz="5609"/>
            </a:lvl3pPr>
            <a:lvl4pPr>
              <a:defRPr sz="5016"/>
            </a:lvl4pPr>
            <a:lvl5pPr>
              <a:defRPr sz="5016"/>
            </a:lvl5pPr>
            <a:lvl6pPr>
              <a:defRPr sz="5016"/>
            </a:lvl6pPr>
            <a:lvl7pPr>
              <a:defRPr sz="5016"/>
            </a:lvl7pPr>
            <a:lvl8pPr>
              <a:defRPr sz="5016"/>
            </a:lvl8pPr>
            <a:lvl9pPr>
              <a:defRPr sz="5016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3765" y="851386"/>
            <a:ext cx="9960336" cy="3623337"/>
          </a:xfrm>
        </p:spPr>
        <p:txBody>
          <a:bodyPr anchor="b"/>
          <a:lstStyle>
            <a:lvl1pPr algn="l">
              <a:defRPr sz="6204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836769" y="851389"/>
            <a:ext cx="16924685" cy="18250332"/>
          </a:xfrm>
        </p:spPr>
        <p:txBody>
          <a:bodyPr/>
          <a:lstStyle>
            <a:lvl1pPr>
              <a:defRPr sz="9966"/>
            </a:lvl1pPr>
            <a:lvl2pPr>
              <a:defRPr sz="8711"/>
            </a:lvl2pPr>
            <a:lvl3pPr>
              <a:defRPr sz="7458"/>
            </a:lvl3pPr>
            <a:lvl4pPr>
              <a:defRPr sz="6204"/>
            </a:lvl4pPr>
            <a:lvl5pPr>
              <a:defRPr sz="6204"/>
            </a:lvl5pPr>
            <a:lvl6pPr>
              <a:defRPr sz="6204"/>
            </a:lvl6pPr>
            <a:lvl7pPr>
              <a:defRPr sz="6204"/>
            </a:lvl7pPr>
            <a:lvl8pPr>
              <a:defRPr sz="6204"/>
            </a:lvl8pPr>
            <a:lvl9pPr>
              <a:defRPr sz="6204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13765" y="4474724"/>
            <a:ext cx="9960336" cy="14626995"/>
          </a:xfrm>
        </p:spPr>
        <p:txBody>
          <a:bodyPr/>
          <a:lstStyle>
            <a:lvl1pPr marL="0" indent="0">
              <a:buNone/>
              <a:defRPr sz="4356"/>
            </a:lvl1pPr>
            <a:lvl2pPr marL="1425447" indent="0">
              <a:buNone/>
              <a:defRPr sz="3762"/>
            </a:lvl2pPr>
            <a:lvl3pPr marL="2850895" indent="0">
              <a:buNone/>
              <a:defRPr sz="3102"/>
            </a:lvl3pPr>
            <a:lvl4pPr marL="4276342" indent="0">
              <a:buNone/>
              <a:defRPr sz="2837"/>
            </a:lvl4pPr>
            <a:lvl5pPr marL="5701789" indent="0">
              <a:buNone/>
              <a:defRPr sz="2837"/>
            </a:lvl5pPr>
            <a:lvl6pPr marL="7127236" indent="0">
              <a:buNone/>
              <a:defRPr sz="2837"/>
            </a:lvl6pPr>
            <a:lvl7pPr marL="8552684" indent="0">
              <a:buNone/>
              <a:defRPr sz="2837"/>
            </a:lvl7pPr>
            <a:lvl8pPr marL="9978131" indent="0">
              <a:buNone/>
              <a:defRPr sz="2837"/>
            </a:lvl8pPr>
            <a:lvl9pPr marL="11403578" indent="0">
              <a:buNone/>
              <a:defRPr sz="2837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4154" y="14968538"/>
            <a:ext cx="18165128" cy="1767120"/>
          </a:xfrm>
        </p:spPr>
        <p:txBody>
          <a:bodyPr anchor="b"/>
          <a:lstStyle>
            <a:lvl1pPr algn="l">
              <a:defRPr sz="6204" b="1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934154" y="1910666"/>
            <a:ext cx="18165128" cy="12830175"/>
          </a:xfrm>
        </p:spPr>
        <p:txBody>
          <a:bodyPr/>
          <a:lstStyle>
            <a:lvl1pPr marL="0" indent="0">
              <a:buNone/>
              <a:defRPr sz="9966"/>
            </a:lvl1pPr>
            <a:lvl2pPr marL="1425447" indent="0">
              <a:buNone/>
              <a:defRPr sz="8711"/>
            </a:lvl2pPr>
            <a:lvl3pPr marL="2850895" indent="0">
              <a:buNone/>
              <a:defRPr sz="7458"/>
            </a:lvl3pPr>
            <a:lvl4pPr marL="4276342" indent="0">
              <a:buNone/>
              <a:defRPr sz="6204"/>
            </a:lvl4pPr>
            <a:lvl5pPr marL="5701789" indent="0">
              <a:buNone/>
              <a:defRPr sz="6204"/>
            </a:lvl5pPr>
            <a:lvl6pPr marL="7127236" indent="0">
              <a:buNone/>
              <a:defRPr sz="6204"/>
            </a:lvl6pPr>
            <a:lvl7pPr marL="8552684" indent="0">
              <a:buNone/>
              <a:defRPr sz="6204"/>
            </a:lvl7pPr>
            <a:lvl8pPr marL="9978131" indent="0">
              <a:buNone/>
              <a:defRPr sz="6204"/>
            </a:lvl8pPr>
            <a:lvl9pPr marL="11403578" indent="0">
              <a:buNone/>
              <a:defRPr sz="6204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934154" y="16735660"/>
            <a:ext cx="18165128" cy="2509605"/>
          </a:xfrm>
        </p:spPr>
        <p:txBody>
          <a:bodyPr/>
          <a:lstStyle>
            <a:lvl1pPr marL="0" indent="0">
              <a:buNone/>
              <a:defRPr sz="4356"/>
            </a:lvl1pPr>
            <a:lvl2pPr marL="1425447" indent="0">
              <a:buNone/>
              <a:defRPr sz="3762"/>
            </a:lvl2pPr>
            <a:lvl3pPr marL="2850895" indent="0">
              <a:buNone/>
              <a:defRPr sz="3102"/>
            </a:lvl3pPr>
            <a:lvl4pPr marL="4276342" indent="0">
              <a:buNone/>
              <a:defRPr sz="2837"/>
            </a:lvl4pPr>
            <a:lvl5pPr marL="5701789" indent="0">
              <a:buNone/>
              <a:defRPr sz="2837"/>
            </a:lvl5pPr>
            <a:lvl6pPr marL="7127236" indent="0">
              <a:buNone/>
              <a:defRPr sz="2837"/>
            </a:lvl6pPr>
            <a:lvl7pPr marL="8552684" indent="0">
              <a:buNone/>
              <a:defRPr sz="2837"/>
            </a:lvl7pPr>
            <a:lvl8pPr marL="9978131" indent="0">
              <a:buNone/>
              <a:defRPr sz="2837"/>
            </a:lvl8pPr>
            <a:lvl9pPr marL="11403578" indent="0">
              <a:buNone/>
              <a:defRPr sz="2837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13763" y="856338"/>
            <a:ext cx="27247692" cy="3563938"/>
          </a:xfrm>
          <a:prstGeom prst="rect">
            <a:avLst/>
          </a:prstGeom>
        </p:spPr>
        <p:txBody>
          <a:bodyPr vert="horz" lIns="431963" tIns="215981" rIns="431963" bIns="215981" rtlCol="0" anchor="ctr">
            <a:normAutofit/>
          </a:bodyPr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13763" y="4989516"/>
            <a:ext cx="27247692" cy="14112204"/>
          </a:xfrm>
          <a:prstGeom prst="rect">
            <a:avLst/>
          </a:prstGeom>
        </p:spPr>
        <p:txBody>
          <a:bodyPr vert="horz" lIns="431963" tIns="215981" rIns="431963" bIns="215981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513762" y="19819456"/>
            <a:ext cx="7064216" cy="1138480"/>
          </a:xfrm>
          <a:prstGeom prst="rect">
            <a:avLst/>
          </a:prstGeom>
        </p:spPr>
        <p:txBody>
          <a:bodyPr vert="horz" lIns="431963" tIns="215981" rIns="431963" bIns="215981" rtlCol="0" anchor="ctr"/>
          <a:lstStyle>
            <a:lvl1pPr algn="l">
              <a:defRPr sz="37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91E09-05C3-5641-8042-6A4DCC6637BD}" type="datetimeFigureOut">
              <a:rPr lang="nl-NL" smtClean="0"/>
              <a:t>2-10-2019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0344034" y="19819456"/>
            <a:ext cx="9587150" cy="1138480"/>
          </a:xfrm>
          <a:prstGeom prst="rect">
            <a:avLst/>
          </a:prstGeom>
        </p:spPr>
        <p:txBody>
          <a:bodyPr vert="horz" lIns="431963" tIns="215981" rIns="431963" bIns="215981" rtlCol="0" anchor="ctr"/>
          <a:lstStyle>
            <a:lvl1pPr algn="ctr">
              <a:defRPr sz="37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1697238" y="19819456"/>
            <a:ext cx="7064216" cy="1138480"/>
          </a:xfrm>
          <a:prstGeom prst="rect">
            <a:avLst/>
          </a:prstGeom>
        </p:spPr>
        <p:txBody>
          <a:bodyPr vert="horz" lIns="431963" tIns="215981" rIns="431963" bIns="215981" rtlCol="0" anchor="ctr"/>
          <a:lstStyle>
            <a:lvl1pPr algn="r">
              <a:defRPr sz="37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D506-7938-3F4A-9F3F-D3E3D982A468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25447" rtl="0" eaLnBrk="1" latinLnBrk="0" hangingPunct="1">
        <a:spcBef>
          <a:spcPct val="0"/>
        </a:spcBef>
        <a:buNone/>
        <a:defRPr sz="137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69086" indent="-1069086" algn="l" defTabSz="1425447" rtl="0" eaLnBrk="1" latinLnBrk="0" hangingPunct="1">
        <a:spcBef>
          <a:spcPct val="20000"/>
        </a:spcBef>
        <a:buFont typeface="Arial"/>
        <a:buChar char="•"/>
        <a:defRPr sz="9966" kern="1200">
          <a:solidFill>
            <a:schemeClr val="tx1"/>
          </a:solidFill>
          <a:latin typeface="+mn-lt"/>
          <a:ea typeface="+mn-ea"/>
          <a:cs typeface="+mn-cs"/>
        </a:defRPr>
      </a:lvl1pPr>
      <a:lvl2pPr marL="2316352" indent="-890905" algn="l" defTabSz="1425447" rtl="0" eaLnBrk="1" latinLnBrk="0" hangingPunct="1">
        <a:spcBef>
          <a:spcPct val="20000"/>
        </a:spcBef>
        <a:buFont typeface="Arial"/>
        <a:buChar char="–"/>
        <a:defRPr sz="8711" kern="1200">
          <a:solidFill>
            <a:schemeClr val="tx1"/>
          </a:solidFill>
          <a:latin typeface="+mn-lt"/>
          <a:ea typeface="+mn-ea"/>
          <a:cs typeface="+mn-cs"/>
        </a:defRPr>
      </a:lvl2pPr>
      <a:lvl3pPr marL="3563618" indent="-712724" algn="l" defTabSz="1425447" rtl="0" eaLnBrk="1" latinLnBrk="0" hangingPunct="1">
        <a:spcBef>
          <a:spcPct val="20000"/>
        </a:spcBef>
        <a:buFont typeface="Arial"/>
        <a:buChar char="•"/>
        <a:defRPr sz="7458" kern="1200">
          <a:solidFill>
            <a:schemeClr val="tx1"/>
          </a:solidFill>
          <a:latin typeface="+mn-lt"/>
          <a:ea typeface="+mn-ea"/>
          <a:cs typeface="+mn-cs"/>
        </a:defRPr>
      </a:lvl3pPr>
      <a:lvl4pPr marL="4989065" indent="-712724" algn="l" defTabSz="1425447" rtl="0" eaLnBrk="1" latinLnBrk="0" hangingPunct="1">
        <a:spcBef>
          <a:spcPct val="20000"/>
        </a:spcBef>
        <a:buFont typeface="Arial"/>
        <a:buChar char="–"/>
        <a:defRPr sz="6204" kern="1200">
          <a:solidFill>
            <a:schemeClr val="tx1"/>
          </a:solidFill>
          <a:latin typeface="+mn-lt"/>
          <a:ea typeface="+mn-ea"/>
          <a:cs typeface="+mn-cs"/>
        </a:defRPr>
      </a:lvl4pPr>
      <a:lvl5pPr marL="6414513" indent="-712724" algn="l" defTabSz="1425447" rtl="0" eaLnBrk="1" latinLnBrk="0" hangingPunct="1">
        <a:spcBef>
          <a:spcPct val="20000"/>
        </a:spcBef>
        <a:buFont typeface="Arial"/>
        <a:buChar char="»"/>
        <a:defRPr sz="6204" kern="1200">
          <a:solidFill>
            <a:schemeClr val="tx1"/>
          </a:solidFill>
          <a:latin typeface="+mn-lt"/>
          <a:ea typeface="+mn-ea"/>
          <a:cs typeface="+mn-cs"/>
        </a:defRPr>
      </a:lvl5pPr>
      <a:lvl6pPr marL="7839960" indent="-712724" algn="l" defTabSz="1425447" rtl="0" eaLnBrk="1" latinLnBrk="0" hangingPunct="1">
        <a:spcBef>
          <a:spcPct val="20000"/>
        </a:spcBef>
        <a:buFont typeface="Arial"/>
        <a:buChar char="•"/>
        <a:defRPr sz="6204" kern="1200">
          <a:solidFill>
            <a:schemeClr val="tx1"/>
          </a:solidFill>
          <a:latin typeface="+mn-lt"/>
          <a:ea typeface="+mn-ea"/>
          <a:cs typeface="+mn-cs"/>
        </a:defRPr>
      </a:lvl6pPr>
      <a:lvl7pPr marL="9265407" indent="-712724" algn="l" defTabSz="1425447" rtl="0" eaLnBrk="1" latinLnBrk="0" hangingPunct="1">
        <a:spcBef>
          <a:spcPct val="20000"/>
        </a:spcBef>
        <a:buFont typeface="Arial"/>
        <a:buChar char="•"/>
        <a:defRPr sz="6204" kern="1200">
          <a:solidFill>
            <a:schemeClr val="tx1"/>
          </a:solidFill>
          <a:latin typeface="+mn-lt"/>
          <a:ea typeface="+mn-ea"/>
          <a:cs typeface="+mn-cs"/>
        </a:defRPr>
      </a:lvl7pPr>
      <a:lvl8pPr marL="10690854" indent="-712724" algn="l" defTabSz="1425447" rtl="0" eaLnBrk="1" latinLnBrk="0" hangingPunct="1">
        <a:spcBef>
          <a:spcPct val="20000"/>
        </a:spcBef>
        <a:buFont typeface="Arial"/>
        <a:buChar char="•"/>
        <a:defRPr sz="6204" kern="1200">
          <a:solidFill>
            <a:schemeClr val="tx1"/>
          </a:solidFill>
          <a:latin typeface="+mn-lt"/>
          <a:ea typeface="+mn-ea"/>
          <a:cs typeface="+mn-cs"/>
        </a:defRPr>
      </a:lvl8pPr>
      <a:lvl9pPr marL="12116302" indent="-712724" algn="l" defTabSz="1425447" rtl="0" eaLnBrk="1" latinLnBrk="0" hangingPunct="1">
        <a:spcBef>
          <a:spcPct val="20000"/>
        </a:spcBef>
        <a:buFont typeface="Arial"/>
        <a:buChar char="•"/>
        <a:defRPr sz="62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425447" rtl="0" eaLnBrk="1" latinLnBrk="0" hangingPunct="1">
        <a:defRPr sz="5609" kern="1200">
          <a:solidFill>
            <a:schemeClr val="tx1"/>
          </a:solidFill>
          <a:latin typeface="+mn-lt"/>
          <a:ea typeface="+mn-ea"/>
          <a:cs typeface="+mn-cs"/>
        </a:defRPr>
      </a:lvl1pPr>
      <a:lvl2pPr marL="1425447" algn="l" defTabSz="1425447" rtl="0" eaLnBrk="1" latinLnBrk="0" hangingPunct="1">
        <a:defRPr sz="5609" kern="1200">
          <a:solidFill>
            <a:schemeClr val="tx1"/>
          </a:solidFill>
          <a:latin typeface="+mn-lt"/>
          <a:ea typeface="+mn-ea"/>
          <a:cs typeface="+mn-cs"/>
        </a:defRPr>
      </a:lvl2pPr>
      <a:lvl3pPr marL="2850895" algn="l" defTabSz="1425447" rtl="0" eaLnBrk="1" latinLnBrk="0" hangingPunct="1">
        <a:defRPr sz="5609" kern="1200">
          <a:solidFill>
            <a:schemeClr val="tx1"/>
          </a:solidFill>
          <a:latin typeface="+mn-lt"/>
          <a:ea typeface="+mn-ea"/>
          <a:cs typeface="+mn-cs"/>
        </a:defRPr>
      </a:lvl3pPr>
      <a:lvl4pPr marL="4276342" algn="l" defTabSz="1425447" rtl="0" eaLnBrk="1" latinLnBrk="0" hangingPunct="1">
        <a:defRPr sz="5609" kern="1200">
          <a:solidFill>
            <a:schemeClr val="tx1"/>
          </a:solidFill>
          <a:latin typeface="+mn-lt"/>
          <a:ea typeface="+mn-ea"/>
          <a:cs typeface="+mn-cs"/>
        </a:defRPr>
      </a:lvl4pPr>
      <a:lvl5pPr marL="5701789" algn="l" defTabSz="1425447" rtl="0" eaLnBrk="1" latinLnBrk="0" hangingPunct="1">
        <a:defRPr sz="5609" kern="1200">
          <a:solidFill>
            <a:schemeClr val="tx1"/>
          </a:solidFill>
          <a:latin typeface="+mn-lt"/>
          <a:ea typeface="+mn-ea"/>
          <a:cs typeface="+mn-cs"/>
        </a:defRPr>
      </a:lvl5pPr>
      <a:lvl6pPr marL="7127236" algn="l" defTabSz="1425447" rtl="0" eaLnBrk="1" latinLnBrk="0" hangingPunct="1">
        <a:defRPr sz="5609" kern="1200">
          <a:solidFill>
            <a:schemeClr val="tx1"/>
          </a:solidFill>
          <a:latin typeface="+mn-lt"/>
          <a:ea typeface="+mn-ea"/>
          <a:cs typeface="+mn-cs"/>
        </a:defRPr>
      </a:lvl6pPr>
      <a:lvl7pPr marL="8552684" algn="l" defTabSz="1425447" rtl="0" eaLnBrk="1" latinLnBrk="0" hangingPunct="1">
        <a:defRPr sz="5609" kern="1200">
          <a:solidFill>
            <a:schemeClr val="tx1"/>
          </a:solidFill>
          <a:latin typeface="+mn-lt"/>
          <a:ea typeface="+mn-ea"/>
          <a:cs typeface="+mn-cs"/>
        </a:defRPr>
      </a:lvl7pPr>
      <a:lvl8pPr marL="9978131" algn="l" defTabSz="1425447" rtl="0" eaLnBrk="1" latinLnBrk="0" hangingPunct="1">
        <a:defRPr sz="5609" kern="1200">
          <a:solidFill>
            <a:schemeClr val="tx1"/>
          </a:solidFill>
          <a:latin typeface="+mn-lt"/>
          <a:ea typeface="+mn-ea"/>
          <a:cs typeface="+mn-cs"/>
        </a:defRPr>
      </a:lvl8pPr>
      <a:lvl9pPr marL="11403578" algn="l" defTabSz="1425447" rtl="0" eaLnBrk="1" latinLnBrk="0" hangingPunct="1">
        <a:defRPr sz="56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audio" Target="../media/media1.m4a"/><Relationship Id="rId16" Type="http://schemas.microsoft.com/office/2007/relationships/hdphoto" Target="../media/hdphoto2.wdp"/><Relationship Id="rId20" Type="http://schemas.openxmlformats.org/officeDocument/2006/relationships/image" Target="../media/image14.pn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261169" y="27989725"/>
            <a:ext cx="5877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82191">
              <a:defRPr/>
            </a:pPr>
            <a:endParaRPr lang="nl-BE" sz="2400" dirty="0">
              <a:ea typeface="ＭＳ Ｐゴシック" panose="020B0600070205080204" pitchFamily="34" charset="-128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145001"/>
            <a:ext cx="30275213" cy="4238624"/>
          </a:xfrm>
          <a:prstGeom prst="rect">
            <a:avLst/>
          </a:prstGeom>
        </p:spPr>
      </p:pic>
      <p:pic>
        <p:nvPicPr>
          <p:cNvPr id="41" name="Picture 1" descr="talent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642" y="19216694"/>
            <a:ext cx="3251729" cy="1333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/>
          <p:cNvSpPr txBox="1"/>
          <p:nvPr/>
        </p:nvSpPr>
        <p:spPr>
          <a:xfrm>
            <a:off x="12495423" y="20226602"/>
            <a:ext cx="5284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dirty="0">
                <a:solidFill>
                  <a:schemeClr val="bg1"/>
                </a:solidFill>
              </a:rPr>
              <a:t>www.projecttalent.be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5806133" y="19264313"/>
            <a:ext cx="131582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altLang="nl-BE" sz="3000" dirty="0" err="1">
                <a:solidFill>
                  <a:schemeClr val="bg1"/>
                </a:solidFill>
              </a:rPr>
              <a:t>Hadewych</a:t>
            </a:r>
            <a:r>
              <a:rPr lang="nl-BE" altLang="nl-BE" sz="3000" dirty="0">
                <a:solidFill>
                  <a:schemeClr val="bg1"/>
                </a:solidFill>
              </a:rPr>
              <a:t> Van Hoefs; Pieter Van </a:t>
            </a:r>
            <a:r>
              <a:rPr lang="nl-BE" altLang="nl-BE" sz="3000" dirty="0" err="1">
                <a:solidFill>
                  <a:schemeClr val="bg1"/>
                </a:solidFill>
              </a:rPr>
              <a:t>Droogenbroeck</a:t>
            </a:r>
            <a:r>
              <a:rPr lang="nl-BE" altLang="nl-BE" sz="3000" dirty="0">
                <a:solidFill>
                  <a:schemeClr val="bg1"/>
                </a:solidFill>
              </a:rPr>
              <a:t>; Piet </a:t>
            </a:r>
            <a:r>
              <a:rPr lang="nl-BE" altLang="nl-BE" sz="3000" dirty="0" err="1">
                <a:solidFill>
                  <a:schemeClr val="bg1"/>
                </a:solidFill>
              </a:rPr>
              <a:t>Bouckenooge</a:t>
            </a:r>
            <a:endParaRPr lang="nl-BE" altLang="nl-BE" sz="3000" baseline="30000" dirty="0">
              <a:solidFill>
                <a:schemeClr val="bg1"/>
              </a:solidFill>
            </a:endParaRPr>
          </a:p>
          <a:p>
            <a:pPr algn="r"/>
            <a:r>
              <a:rPr lang="nl-BE" sz="3000" dirty="0">
                <a:solidFill>
                  <a:schemeClr val="bg1"/>
                </a:solidFill>
              </a:rPr>
              <a:t>Basisschool Vijverbeek</a:t>
            </a:r>
          </a:p>
          <a:p>
            <a:pPr algn="r"/>
            <a:r>
              <a:rPr lang="nl-BE" altLang="nl-BE" sz="3000" dirty="0">
                <a:solidFill>
                  <a:schemeClr val="bg1"/>
                </a:solidFill>
              </a:rPr>
              <a:t>hadewychv@hotmail.com; pieter.v.droogenbroeck@gmail.com</a:t>
            </a:r>
          </a:p>
          <a:p>
            <a:pPr algn="r"/>
            <a:endParaRPr lang="nl-BE" sz="3000" dirty="0">
              <a:solidFill>
                <a:schemeClr val="bg1"/>
              </a:solidFill>
            </a:endParaRPr>
          </a:p>
          <a:p>
            <a:endParaRPr lang="nl-BE" sz="3000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90E5FBE1-CA66-4F13-88C5-FC1CC948EF3D}"/>
              </a:ext>
            </a:extLst>
          </p:cNvPr>
          <p:cNvSpPr txBox="1"/>
          <p:nvPr/>
        </p:nvSpPr>
        <p:spPr>
          <a:xfrm>
            <a:off x="1286021" y="8589237"/>
            <a:ext cx="277031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200" dirty="0">
                <a:solidFill>
                  <a:srgbClr val="004466"/>
                </a:solidFill>
                <a:latin typeface="Bahnschrift SemiBold SemiConden" panose="020B0502040204020203" pitchFamily="34" charset="0"/>
              </a:rPr>
              <a:t>Het effect van interesses op de verbondenheid </a:t>
            </a:r>
          </a:p>
          <a:p>
            <a:pPr algn="ctr"/>
            <a:r>
              <a:rPr lang="nl-NL" sz="6200" dirty="0">
                <a:solidFill>
                  <a:srgbClr val="004466"/>
                </a:solidFill>
                <a:latin typeface="Bahnschrift SemiBold SemiConden" panose="020B0502040204020203" pitchFamily="34" charset="0"/>
              </a:rPr>
              <a:t>bij cognitief </a:t>
            </a:r>
            <a:r>
              <a:rPr lang="nl-NL" sz="6200" dirty="0" smtClean="0">
                <a:solidFill>
                  <a:srgbClr val="004466"/>
                </a:solidFill>
                <a:latin typeface="Bahnschrift SemiBold SemiConden" panose="020B0502040204020203" pitchFamily="34" charset="0"/>
              </a:rPr>
              <a:t>begaafde </a:t>
            </a:r>
            <a:r>
              <a:rPr lang="nl-NL" sz="6200" dirty="0">
                <a:solidFill>
                  <a:srgbClr val="004466"/>
                </a:solidFill>
                <a:latin typeface="Bahnschrift SemiBold SemiConden" panose="020B0502040204020203" pitchFamily="34" charset="0"/>
              </a:rPr>
              <a:t>leerlingen</a:t>
            </a:r>
            <a:endParaRPr lang="nl-BE" sz="6200" dirty="0">
              <a:solidFill>
                <a:srgbClr val="004466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9" name="Afbeelding 68">
            <a:extLst>
              <a:ext uri="{FF2B5EF4-FFF2-40B4-BE49-F238E27FC236}">
                <a16:creationId xmlns:a16="http://schemas.microsoft.com/office/drawing/2014/main" id="{1A9667EB-F67F-4A03-8243-EDCF0A67D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355" y="11884835"/>
            <a:ext cx="6040323" cy="3408797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0EA1387B-07D2-43C3-A136-5354CC59C8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7710" y="7298803"/>
            <a:ext cx="18356845" cy="4069937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6F1892B2-858C-4F95-AEF7-71A4D847F9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16" y="1293641"/>
            <a:ext cx="12502340" cy="3615618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A26376F3-CD34-4BA1-9098-758821A2A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99644" y="1428920"/>
            <a:ext cx="13340385" cy="4500268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B49CB61F-9452-4131-AEFE-99304BE8C0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45859" y="11689762"/>
            <a:ext cx="14613359" cy="4906887"/>
          </a:xfrm>
          <a:prstGeom prst="rect">
            <a:avLst/>
          </a:prstGeom>
        </p:spPr>
      </p:pic>
      <p:sp>
        <p:nvSpPr>
          <p:cNvPr id="78" name="Tekstvak 77">
            <a:extLst>
              <a:ext uri="{FF2B5EF4-FFF2-40B4-BE49-F238E27FC236}">
                <a16:creationId xmlns:a16="http://schemas.microsoft.com/office/drawing/2014/main" id="{8140DF23-215A-4509-8ED8-6708DEFB8BE3}"/>
              </a:ext>
            </a:extLst>
          </p:cNvPr>
          <p:cNvSpPr txBox="1"/>
          <p:nvPr/>
        </p:nvSpPr>
        <p:spPr>
          <a:xfrm>
            <a:off x="1128048" y="2549188"/>
            <a:ext cx="102667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dirty="0">
                <a:latin typeface="Bahnschrift Light Condensed" panose="020B0502040204020203" pitchFamily="34" charset="0"/>
              </a:rPr>
              <a:t>In deze </a:t>
            </a:r>
            <a:r>
              <a:rPr lang="nl-NL" sz="3000" dirty="0" err="1">
                <a:latin typeface="Bahnschrift Light Condensed" panose="020B0502040204020203" pitchFamily="34" charset="0"/>
              </a:rPr>
              <a:t>Lesson</a:t>
            </a:r>
            <a:r>
              <a:rPr lang="nl-NL" sz="3000" dirty="0">
                <a:latin typeface="Bahnschrift Light Condensed" panose="020B0502040204020203" pitchFamily="34" charset="0"/>
              </a:rPr>
              <a:t> </a:t>
            </a:r>
            <a:r>
              <a:rPr lang="nl-NL" sz="3000" dirty="0" err="1">
                <a:latin typeface="Bahnschrift Light Condensed" panose="020B0502040204020203" pitchFamily="34" charset="0"/>
              </a:rPr>
              <a:t>Study</a:t>
            </a:r>
            <a:r>
              <a:rPr lang="nl-NL" sz="3000" dirty="0">
                <a:latin typeface="Bahnschrift Light Condensed" panose="020B0502040204020203" pitchFamily="34" charset="0"/>
              </a:rPr>
              <a:t> willen we nagaan welk effect het zelf invullen van de lesinhoud, vertrekkend vanuit eigen en gezamenlijke </a:t>
            </a:r>
            <a:r>
              <a:rPr lang="nl-NL" sz="3000" b="1" dirty="0">
                <a:solidFill>
                  <a:schemeClr val="accent1">
                    <a:lumMod val="75000"/>
                  </a:schemeClr>
                </a:solidFill>
                <a:latin typeface="Bahnschrift Light Condensed" panose="020B0502040204020203" pitchFamily="34" charset="0"/>
              </a:rPr>
              <a:t>INTERESSE</a:t>
            </a:r>
            <a:r>
              <a:rPr lang="nl-NL" sz="3000" dirty="0">
                <a:latin typeface="Bahnschrift Light Condensed" panose="020B0502040204020203" pitchFamily="34" charset="0"/>
              </a:rPr>
              <a:t>, heeft op hun motivatie en de </a:t>
            </a:r>
            <a:r>
              <a:rPr lang="nl-NL" sz="3000" b="1" dirty="0">
                <a:solidFill>
                  <a:schemeClr val="accent1">
                    <a:lumMod val="75000"/>
                  </a:schemeClr>
                </a:solidFill>
                <a:latin typeface="Bahnschrift Light Condensed" panose="020B0502040204020203" pitchFamily="34" charset="0"/>
              </a:rPr>
              <a:t>VERBONDENHEID</a:t>
            </a:r>
            <a:r>
              <a:rPr lang="nl-NL" sz="3000" dirty="0">
                <a:latin typeface="Bahnschrift Light Condensed" panose="020B0502040204020203" pitchFamily="34" charset="0"/>
              </a:rPr>
              <a:t> met klasgenoten bij cognitief </a:t>
            </a:r>
            <a:r>
              <a:rPr lang="nl-NL" sz="3000" dirty="0" err="1" smtClean="0">
                <a:latin typeface="Bahnschrift Light Condensed" panose="020B0502040204020203" pitchFamily="34" charset="0"/>
              </a:rPr>
              <a:t>begaafe</a:t>
            </a:r>
            <a:r>
              <a:rPr lang="nl-NL" sz="3000" dirty="0" smtClean="0">
                <a:latin typeface="Bahnschrift Light Condensed" panose="020B0502040204020203" pitchFamily="34" charset="0"/>
              </a:rPr>
              <a:t> leerlingen. </a:t>
            </a:r>
            <a:endParaRPr lang="nl-BE" sz="3000" dirty="0">
              <a:latin typeface="Bahnschrift Light Condensed" panose="020B0502040204020203" pitchFamily="34" charset="0"/>
            </a:endParaRP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35302991-5CDF-44D8-BFD5-51C30A008C18}"/>
              </a:ext>
            </a:extLst>
          </p:cNvPr>
          <p:cNvSpPr txBox="1"/>
          <p:nvPr/>
        </p:nvSpPr>
        <p:spPr>
          <a:xfrm rot="20323763">
            <a:off x="210943" y="1418902"/>
            <a:ext cx="472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/>
              <a:t>INTERESSE</a:t>
            </a:r>
            <a:endParaRPr lang="nl-BE" sz="5000" dirty="0"/>
          </a:p>
        </p:txBody>
      </p:sp>
      <p:sp>
        <p:nvSpPr>
          <p:cNvPr id="80" name="Tekstvak 79">
            <a:extLst>
              <a:ext uri="{FF2B5EF4-FFF2-40B4-BE49-F238E27FC236}">
                <a16:creationId xmlns:a16="http://schemas.microsoft.com/office/drawing/2014/main" id="{3ACFB588-713C-4878-AA33-F111DE8608C8}"/>
              </a:ext>
            </a:extLst>
          </p:cNvPr>
          <p:cNvSpPr txBox="1"/>
          <p:nvPr/>
        </p:nvSpPr>
        <p:spPr>
          <a:xfrm rot="1303048">
            <a:off x="8138179" y="2149287"/>
            <a:ext cx="5518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/>
              <a:t>VERBONDENHEID</a:t>
            </a:r>
            <a:endParaRPr lang="nl-BE" sz="5000" dirty="0"/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07FB3F04-06CA-4331-B1BF-1F6B1092243E}"/>
              </a:ext>
            </a:extLst>
          </p:cNvPr>
          <p:cNvSpPr txBox="1"/>
          <p:nvPr/>
        </p:nvSpPr>
        <p:spPr>
          <a:xfrm>
            <a:off x="3383817" y="649057"/>
            <a:ext cx="6244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Bahnschrift SemiCondensed" panose="020B0502040204020203" pitchFamily="34" charset="0"/>
              </a:rPr>
              <a:t>ONDERZOEKSVRAAG</a:t>
            </a:r>
            <a:endParaRPr lang="nl-BE" sz="6000" dirty="0">
              <a:latin typeface="Bahnschrift SemiCondensed" panose="020B0502040204020203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AF69AEC-D150-45B7-B57A-5487BFC841A2}"/>
              </a:ext>
            </a:extLst>
          </p:cNvPr>
          <p:cNvSpPr txBox="1"/>
          <p:nvPr/>
        </p:nvSpPr>
        <p:spPr>
          <a:xfrm>
            <a:off x="4258045" y="4206399"/>
            <a:ext cx="4954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/>
              <a:t>SAMENWERKING</a:t>
            </a:r>
            <a:endParaRPr lang="nl-BE" sz="5000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34DFCE7-3740-44F0-8EC9-8E5DDC7769B6}"/>
              </a:ext>
            </a:extLst>
          </p:cNvPr>
          <p:cNvSpPr txBox="1"/>
          <p:nvPr/>
        </p:nvSpPr>
        <p:spPr>
          <a:xfrm>
            <a:off x="20375501" y="11072871"/>
            <a:ext cx="5222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Bahnschrift SemiCondensed" panose="020B0502040204020203" pitchFamily="34" charset="0"/>
              </a:rPr>
              <a:t>CONCLUSIE</a:t>
            </a:r>
            <a:endParaRPr lang="nl-BE" sz="6000" dirty="0">
              <a:latin typeface="Bahnschrift SemiCondensed" panose="020B0502040204020203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86475B6-3099-462F-93CD-BD363DCE1BF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058" t="36240" r="51972" b="23666"/>
          <a:stretch/>
        </p:blipFill>
        <p:spPr>
          <a:xfrm>
            <a:off x="13298109" y="423679"/>
            <a:ext cx="2468533" cy="30981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C558570D-9468-48FE-A72B-62B68D5C1AB1}"/>
              </a:ext>
            </a:extLst>
          </p:cNvPr>
          <p:cNvSpPr txBox="1"/>
          <p:nvPr/>
        </p:nvSpPr>
        <p:spPr>
          <a:xfrm>
            <a:off x="16094631" y="2686479"/>
            <a:ext cx="493656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Bahnschrift Light Condensed" panose="020B0502040204020203" pitchFamily="34" charset="0"/>
              </a:rPr>
              <a:t>F0: interesse bevragen                	</a:t>
            </a:r>
          </a:p>
          <a:p>
            <a:endParaRPr lang="nl-NL" sz="1600" dirty="0">
              <a:latin typeface="Bahnschrift Light Condensed" panose="020B0502040204020203" pitchFamily="34" charset="0"/>
            </a:endParaRPr>
          </a:p>
          <a:p>
            <a:r>
              <a:rPr lang="nl-NL" sz="3000" dirty="0">
                <a:latin typeface="Bahnschrift Light Condensed" panose="020B0502040204020203" pitchFamily="34" charset="0"/>
              </a:rPr>
              <a:t>F1: voorkennis activeren	</a:t>
            </a:r>
          </a:p>
          <a:p>
            <a:endParaRPr lang="nl-NL" sz="1600" dirty="0">
              <a:latin typeface="Bahnschrift Light Condensed" panose="020B0502040204020203" pitchFamily="34" charset="0"/>
            </a:endParaRPr>
          </a:p>
          <a:p>
            <a:r>
              <a:rPr lang="nl-NL" sz="3000" dirty="0">
                <a:latin typeface="Bahnschrift Light Condensed" panose="020B0502040204020203" pitchFamily="34" charset="0"/>
              </a:rPr>
              <a:t>F2: verwerkingsopdracht bespreken 	</a:t>
            </a:r>
          </a:p>
          <a:p>
            <a:endParaRPr lang="nl-NL" sz="3000" dirty="0">
              <a:latin typeface="Bahnschrift Light Condensed" panose="020B0502040204020203" pitchFamily="34" charset="0"/>
            </a:endParaRPr>
          </a:p>
          <a:p>
            <a:r>
              <a:rPr lang="nl-NL" sz="3000" dirty="0">
                <a:latin typeface="Bahnschrift Light Condensed" panose="020B0502040204020203" pitchFamily="34" charset="0"/>
              </a:rPr>
              <a:t>		</a:t>
            </a:r>
            <a:endParaRPr lang="nl-BE" sz="3000" dirty="0">
              <a:latin typeface="Bahnschrift Light Condensed" panose="020B0502040204020203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9358F75-DB56-4EB6-96A5-8BA4A38B403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0201" t="23897" r="40495" b="42483"/>
          <a:stretch/>
        </p:blipFill>
        <p:spPr>
          <a:xfrm>
            <a:off x="26403384" y="335960"/>
            <a:ext cx="2970018" cy="27450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B4F8E5C-029F-459E-9DCE-C8EA3DCEC6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184114" flipV="1">
            <a:off x="24835399" y="1818044"/>
            <a:ext cx="1524706" cy="108000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BE28DBD2-9F53-4EBD-8E5E-31D6645F67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415886" flipH="1" flipV="1">
            <a:off x="15219776" y="1828503"/>
            <a:ext cx="1524706" cy="108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1434682-026C-460D-A29C-4473D3BC5D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159259">
            <a:off x="24966550" y="2875780"/>
            <a:ext cx="1762371" cy="190526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6F8FBC5-180F-4F07-8FF8-9D5EF94E68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 flipV="1">
            <a:off x="24580079" y="4234746"/>
            <a:ext cx="1762371" cy="2204822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C35AFCE9-24D9-4EB1-91D6-E327EC9A1FA9}"/>
              </a:ext>
            </a:extLst>
          </p:cNvPr>
          <p:cNvSpPr txBox="1"/>
          <p:nvPr/>
        </p:nvSpPr>
        <p:spPr>
          <a:xfrm>
            <a:off x="21004812" y="2700176"/>
            <a:ext cx="587093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Bahnschrift Light Condensed" panose="020B0502040204020203" pitchFamily="34" charset="0"/>
              </a:rPr>
              <a:t>F3: overleg taakverdeling binnen groep</a:t>
            </a:r>
          </a:p>
          <a:p>
            <a:endParaRPr lang="nl-NL" sz="1600" dirty="0">
              <a:latin typeface="Bahnschrift Light Condensed" panose="020B0502040204020203" pitchFamily="34" charset="0"/>
            </a:endParaRPr>
          </a:p>
          <a:p>
            <a:r>
              <a:rPr lang="nl-NL" sz="3000" dirty="0">
                <a:latin typeface="Bahnschrift Light Condensed" panose="020B0502040204020203" pitchFamily="34" charset="0"/>
              </a:rPr>
              <a:t>F4: groepswerk maken </a:t>
            </a:r>
          </a:p>
          <a:p>
            <a:endParaRPr lang="nl-NL" sz="1600" dirty="0">
              <a:latin typeface="Bahnschrift Light Condensed" panose="020B0502040204020203" pitchFamily="34" charset="0"/>
            </a:endParaRPr>
          </a:p>
          <a:p>
            <a:r>
              <a:rPr lang="nl-NL" sz="3000" dirty="0">
                <a:latin typeface="Bahnschrift Light Condensed" panose="020B0502040204020203" pitchFamily="34" charset="0"/>
              </a:rPr>
              <a:t>F5: evaluatie samenwerking</a:t>
            </a:r>
          </a:p>
          <a:p>
            <a:endParaRPr lang="nl-NL" sz="3000" dirty="0">
              <a:latin typeface="Bahnschrift Light Condensed" panose="020B0502040204020203" pitchFamily="34" charset="0"/>
            </a:endParaRPr>
          </a:p>
          <a:p>
            <a:r>
              <a:rPr lang="nl-NL" sz="3000" dirty="0">
                <a:latin typeface="Bahnschrift Light Condensed" panose="020B0502040204020203" pitchFamily="34" charset="0"/>
              </a:rPr>
              <a:t>		</a:t>
            </a:r>
            <a:endParaRPr lang="nl-BE" sz="3000" dirty="0">
              <a:latin typeface="Bahnschrift Light Condensed" panose="020B0502040204020203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C3C6323-D5CE-4081-9D04-0BF2FD362A6F}"/>
              </a:ext>
            </a:extLst>
          </p:cNvPr>
          <p:cNvSpPr txBox="1"/>
          <p:nvPr/>
        </p:nvSpPr>
        <p:spPr>
          <a:xfrm>
            <a:off x="19232300" y="4836474"/>
            <a:ext cx="46093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u="sng" dirty="0"/>
              <a:t>EVOLUTIE LESPLANNEN</a:t>
            </a:r>
          </a:p>
          <a:p>
            <a:endParaRPr lang="nl-NL" sz="3000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61006D9-8C72-4951-BAC9-99EC77C1C751}"/>
              </a:ext>
            </a:extLst>
          </p:cNvPr>
          <p:cNvSpPr txBox="1"/>
          <p:nvPr/>
        </p:nvSpPr>
        <p:spPr>
          <a:xfrm>
            <a:off x="16318831" y="5403063"/>
            <a:ext cx="4609315" cy="169277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600" u="sng" dirty="0"/>
              <a:t>van 1 naar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600" dirty="0"/>
              <a:t>voorkennis meer activeren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600" dirty="0"/>
              <a:t>opdracht opgesplitst in korte deelopdrachten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7B22697D-1F48-4F07-970B-D325053CD57A}"/>
              </a:ext>
            </a:extLst>
          </p:cNvPr>
          <p:cNvSpPr txBox="1"/>
          <p:nvPr/>
        </p:nvSpPr>
        <p:spPr>
          <a:xfrm>
            <a:off x="21209704" y="5421303"/>
            <a:ext cx="4936568" cy="1692771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nl-NL" sz="2600" u="sng" dirty="0"/>
              <a:t>van 2 naar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groepsopstelling centraliseren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elk kind voert elke deeltaak uit</a:t>
            </a:r>
          </a:p>
          <a:p>
            <a:endParaRPr lang="nl-BE" sz="2600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95DFBECC-4CAD-48F7-AF6E-6F0480382E1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277" t="14993" r="4833" b="12044"/>
          <a:stretch/>
        </p:blipFill>
        <p:spPr>
          <a:xfrm rot="10800000">
            <a:off x="26414093" y="5293452"/>
            <a:ext cx="3395442" cy="224894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2AEE5759-E2B1-4BB9-A9FD-15FB0293CE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12550641" y="4214940"/>
            <a:ext cx="3946457" cy="2599299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C79F6118-01A0-40F1-AABE-B1349A0FAD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2630105" flipV="1">
            <a:off x="14823971" y="3340021"/>
            <a:ext cx="1762371" cy="1905266"/>
          </a:xfrm>
          <a:prstGeom prst="rect">
            <a:avLst/>
          </a:prstGeom>
        </p:spPr>
      </p:pic>
      <p:sp>
        <p:nvSpPr>
          <p:cNvPr id="39" name="Stroomdiagram: Alternatief proces 38">
            <a:extLst>
              <a:ext uri="{FF2B5EF4-FFF2-40B4-BE49-F238E27FC236}">
                <a16:creationId xmlns:a16="http://schemas.microsoft.com/office/drawing/2014/main" id="{002B7F49-0A03-4B1B-813F-B13578259C51}"/>
              </a:ext>
            </a:extLst>
          </p:cNvPr>
          <p:cNvSpPr/>
          <p:nvPr/>
        </p:nvSpPr>
        <p:spPr>
          <a:xfrm>
            <a:off x="16318830" y="5449281"/>
            <a:ext cx="4609315" cy="1703984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1" name="Stroomdiagram: Alternatief proces 50">
            <a:extLst>
              <a:ext uri="{FF2B5EF4-FFF2-40B4-BE49-F238E27FC236}">
                <a16:creationId xmlns:a16="http://schemas.microsoft.com/office/drawing/2014/main" id="{C5D12745-3946-406F-ABB5-8CF3D1793845}"/>
              </a:ext>
            </a:extLst>
          </p:cNvPr>
          <p:cNvSpPr/>
          <p:nvPr/>
        </p:nvSpPr>
        <p:spPr>
          <a:xfrm>
            <a:off x="21289085" y="5466819"/>
            <a:ext cx="4609315" cy="1703984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DFCC3107-E643-473E-91E6-57AEBAE6E3B9}"/>
              </a:ext>
            </a:extLst>
          </p:cNvPr>
          <p:cNvSpPr txBox="1"/>
          <p:nvPr/>
        </p:nvSpPr>
        <p:spPr>
          <a:xfrm rot="10800000" flipH="1" flipV="1">
            <a:off x="2239796" y="11112041"/>
            <a:ext cx="3336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Bahnschrift SemiCondensed" panose="020B0502040204020203" pitchFamily="34" charset="0"/>
              </a:rPr>
              <a:t>EFFECTEN</a:t>
            </a:r>
            <a:endParaRPr lang="nl-BE" sz="6000" dirty="0">
              <a:latin typeface="Bahnschrift SemiCondensed" panose="020B0502040204020203" pitchFamily="34" charset="0"/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6AB33C9A-988C-407D-BC95-6906B53A0317}"/>
              </a:ext>
            </a:extLst>
          </p:cNvPr>
          <p:cNvSpPr txBox="1"/>
          <p:nvPr/>
        </p:nvSpPr>
        <p:spPr>
          <a:xfrm>
            <a:off x="1722851" y="12785516"/>
            <a:ext cx="4749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>
                <a:latin typeface="Bahnschrift Light Condensed" panose="020B0502040204020203" pitchFamily="34" charset="0"/>
              </a:rPr>
              <a:t>cognitief </a:t>
            </a:r>
            <a:r>
              <a:rPr lang="nl-NL" sz="3000" dirty="0" smtClean="0">
                <a:latin typeface="Bahnschrift Light Condensed" panose="020B0502040204020203" pitchFamily="34" charset="0"/>
              </a:rPr>
              <a:t>begaafde </a:t>
            </a:r>
            <a:r>
              <a:rPr lang="nl-NL" sz="3000" dirty="0">
                <a:latin typeface="Bahnschrift Light Condensed" panose="020B0502040204020203" pitchFamily="34" charset="0"/>
              </a:rPr>
              <a:t>lln.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>
                <a:latin typeface="Bahnschrift Light Condensed" panose="020B0502040204020203" pitchFamily="34" charset="0"/>
              </a:rPr>
              <a:t>klasgroep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000" dirty="0">
                <a:latin typeface="Bahnschrift Light Condensed" panose="020B0502040204020203" pitchFamily="34" charset="0"/>
              </a:rPr>
              <a:t>andere zaken geleerd</a:t>
            </a:r>
            <a:endParaRPr lang="nl-BE" sz="3000" dirty="0">
              <a:latin typeface="Bahnschrift Light Condensed" panose="020B0502040204020203" pitchFamily="34" charset="0"/>
            </a:endParaRPr>
          </a:p>
        </p:txBody>
      </p:sp>
      <p:pic>
        <p:nvPicPr>
          <p:cNvPr id="56" name="Afbeelding 55">
            <a:extLst>
              <a:ext uri="{FF2B5EF4-FFF2-40B4-BE49-F238E27FC236}">
                <a16:creationId xmlns:a16="http://schemas.microsoft.com/office/drawing/2014/main" id="{882B24A3-6A0E-4096-9A81-D6E0ACC094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25553" flipH="1" flipV="1">
            <a:off x="715456" y="13659979"/>
            <a:ext cx="1506579" cy="1067160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ABBEC75F-05C5-4A22-AFAF-69385FF232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87237" flipH="1" flipV="1">
            <a:off x="5249939" y="13851399"/>
            <a:ext cx="1449006" cy="1026379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E30EF6C4-2448-4780-80C8-4195A03FD5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9233" flipV="1">
            <a:off x="1255321" y="11579360"/>
            <a:ext cx="1524706" cy="1080000"/>
          </a:xfrm>
          <a:prstGeom prst="rect">
            <a:avLst/>
          </a:prstGeom>
        </p:spPr>
      </p:pic>
      <p:sp>
        <p:nvSpPr>
          <p:cNvPr id="65" name="Stroomdiagram: Alternatief proces 64">
            <a:extLst>
              <a:ext uri="{FF2B5EF4-FFF2-40B4-BE49-F238E27FC236}">
                <a16:creationId xmlns:a16="http://schemas.microsoft.com/office/drawing/2014/main" id="{3839145F-6B2C-4251-A343-DCAB39C5E289}"/>
              </a:ext>
            </a:extLst>
          </p:cNvPr>
          <p:cNvSpPr/>
          <p:nvPr/>
        </p:nvSpPr>
        <p:spPr>
          <a:xfrm>
            <a:off x="390632" y="8632934"/>
            <a:ext cx="6400830" cy="2362329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84C03C7-344C-4904-B607-71A88E4D42A5}"/>
              </a:ext>
            </a:extLst>
          </p:cNvPr>
          <p:cNvSpPr txBox="1"/>
          <p:nvPr/>
        </p:nvSpPr>
        <p:spPr>
          <a:xfrm>
            <a:off x="390632" y="8751887"/>
            <a:ext cx="65549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grote verbondenheid door interesse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ervaren nieuwe samenwerkingsverbanden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inbreng kan steeds op eigen niveau</a:t>
            </a:r>
            <a:br>
              <a:rPr lang="nl-NL" sz="2600" dirty="0"/>
            </a:br>
            <a:r>
              <a:rPr lang="nl-NL" sz="2600" dirty="0"/>
              <a:t>en eigen tempo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verhoogde motivatie</a:t>
            </a:r>
            <a:endParaRPr lang="nl-BE" sz="2600" dirty="0"/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FBC8190B-16DE-4EA3-994D-056DF9A9F756}"/>
              </a:ext>
            </a:extLst>
          </p:cNvPr>
          <p:cNvSpPr txBox="1"/>
          <p:nvPr/>
        </p:nvSpPr>
        <p:spPr>
          <a:xfrm>
            <a:off x="320220" y="15168279"/>
            <a:ext cx="62692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nieuwe samenwerking vanuit interesse zorgt voor verbondenheid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resultaat wordt positief beïnvloed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hoge betrokkenheid door succeservaring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werken op eigen tempo en niveau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7F199FFD-7F4D-45D8-8D1F-E2C7A582D49A}"/>
              </a:ext>
            </a:extLst>
          </p:cNvPr>
          <p:cNvSpPr txBox="1"/>
          <p:nvPr/>
        </p:nvSpPr>
        <p:spPr>
          <a:xfrm>
            <a:off x="6945622" y="12307233"/>
            <a:ext cx="834607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individueel voorkennis activeren voor groepswerk leidt tot een hogere betrokkenheid van iedereen</a:t>
            </a:r>
            <a:endParaRPr lang="nl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afgebakende deelopdrachten bieden de nodige structuur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doorschuifsysteem binnen groepstaken zorgt voor hogere inzet en een ruimer leerproces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vanuit interesse vertrekken werkt motiverend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600" dirty="0"/>
              <a:t>evaluatiegesprek na groepswerk is leerrijk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600" dirty="0"/>
          </a:p>
        </p:txBody>
      </p:sp>
      <p:sp>
        <p:nvSpPr>
          <p:cNvPr id="73" name="Stroomdiagram: Alternatief proces 72">
            <a:extLst>
              <a:ext uri="{FF2B5EF4-FFF2-40B4-BE49-F238E27FC236}">
                <a16:creationId xmlns:a16="http://schemas.microsoft.com/office/drawing/2014/main" id="{9F63E0D6-9EF0-49D5-801F-1857D6E3D534}"/>
              </a:ext>
            </a:extLst>
          </p:cNvPr>
          <p:cNvSpPr/>
          <p:nvPr/>
        </p:nvSpPr>
        <p:spPr>
          <a:xfrm>
            <a:off x="6791464" y="12065933"/>
            <a:ext cx="8589462" cy="3376870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4" name="Stroomdiagram: Alternatief proces 73">
            <a:extLst>
              <a:ext uri="{FF2B5EF4-FFF2-40B4-BE49-F238E27FC236}">
                <a16:creationId xmlns:a16="http://schemas.microsoft.com/office/drawing/2014/main" id="{AF76417C-6816-4E0F-B0FD-CCCF353A468C}"/>
              </a:ext>
            </a:extLst>
          </p:cNvPr>
          <p:cNvSpPr/>
          <p:nvPr/>
        </p:nvSpPr>
        <p:spPr>
          <a:xfrm>
            <a:off x="213336" y="15217898"/>
            <a:ext cx="6400830" cy="2191671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53AEC0D2-9008-4E12-8C5F-4F9C576141E4}"/>
              </a:ext>
            </a:extLst>
          </p:cNvPr>
          <p:cNvSpPr txBox="1"/>
          <p:nvPr/>
        </p:nvSpPr>
        <p:spPr>
          <a:xfrm>
            <a:off x="19019461" y="591311"/>
            <a:ext cx="5222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Bahnschrift SemiCondensed" panose="020B0502040204020203" pitchFamily="34" charset="0"/>
              </a:rPr>
              <a:t>LESAANPAK</a:t>
            </a:r>
            <a:endParaRPr lang="nl-BE" sz="6000" dirty="0">
              <a:latin typeface="Bahnschrift SemiCondensed" panose="020B0502040204020203" pitchFamily="34" charset="0"/>
            </a:endParaRPr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D5036169-F049-41D0-B279-D3149A5E6A0E}"/>
              </a:ext>
            </a:extLst>
          </p:cNvPr>
          <p:cNvSpPr txBox="1"/>
          <p:nvPr/>
        </p:nvSpPr>
        <p:spPr>
          <a:xfrm>
            <a:off x="17739917" y="12836635"/>
            <a:ext cx="102667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Bahnschrift Light Condensed" panose="020B0502040204020203" pitchFamily="34" charset="0"/>
              </a:rPr>
              <a:t>Cognitief </a:t>
            </a:r>
            <a:r>
              <a:rPr lang="nl-NL" sz="3000" dirty="0" smtClean="0">
                <a:latin typeface="Bahnschrift Light Condensed" panose="020B0502040204020203" pitchFamily="34" charset="0"/>
              </a:rPr>
              <a:t>begaafde </a:t>
            </a:r>
            <a:r>
              <a:rPr lang="nl-NL" sz="3000" dirty="0">
                <a:latin typeface="Bahnschrift Light Condensed" panose="020B0502040204020203" pitchFamily="34" charset="0"/>
              </a:rPr>
              <a:t>kinderen gaven aan dat vertrekken vanuit interesse voor hen </a:t>
            </a:r>
            <a:r>
              <a:rPr lang="nl-NL" sz="3000" b="1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MOTIVEREND</a:t>
            </a:r>
            <a:r>
              <a:rPr lang="nl-NL" sz="3000" dirty="0">
                <a:latin typeface="Bahnschrift Light Condensed" panose="020B0502040204020203" pitchFamily="34" charset="0"/>
              </a:rPr>
              <a:t> werkt.  Ze ervaren duidelijk </a:t>
            </a:r>
            <a:r>
              <a:rPr lang="nl-NL" sz="3000" b="1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VERBONDENHEID</a:t>
            </a:r>
            <a:r>
              <a:rPr lang="nl-NL" sz="3000" dirty="0">
                <a:latin typeface="Bahnschrift Light Condensed" panose="020B0502040204020203" pitchFamily="34" charset="0"/>
              </a:rPr>
              <a:t> binnen een groep met dezelfde interesse, ook bij een heterogene samenstelling,</a:t>
            </a:r>
          </a:p>
          <a:p>
            <a:r>
              <a:rPr lang="nl-NL" sz="3000" dirty="0">
                <a:latin typeface="Bahnschrift Light Condensed" panose="020B0502040204020203" pitchFamily="34" charset="0"/>
              </a:rPr>
              <a:t>Kinderen leren samenwerken met alle leerlingen uit de klasgroep en ervaren dat ze samen tot een mooi eindproduct kunnen komen.</a:t>
            </a:r>
          </a:p>
          <a:p>
            <a:r>
              <a:rPr lang="nl-NL" sz="3000" dirty="0">
                <a:latin typeface="Bahnschrift Light Condensed" panose="020B0502040204020203" pitchFamily="34" charset="0"/>
              </a:rPr>
              <a:t>Binnen een </a:t>
            </a:r>
            <a:r>
              <a:rPr lang="nl-NL" sz="3000" b="1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GROEPSTAAK</a:t>
            </a:r>
            <a:r>
              <a:rPr lang="nl-NL" sz="3000" dirty="0">
                <a:latin typeface="Bahnschrift Light Condensed" panose="020B0502040204020203" pitchFamily="34" charset="0"/>
              </a:rPr>
              <a:t> kunnen ze op eigen tempo en niveau werken.</a:t>
            </a:r>
            <a:endParaRPr lang="nl-BE" sz="3000" dirty="0">
              <a:latin typeface="Bahnschrift Light Condensed" panose="020B0502040204020203" pitchFamily="34" charset="0"/>
            </a:endParaRP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E23DE30D-C125-4E7B-B73D-CBC5E73AA554}"/>
              </a:ext>
            </a:extLst>
          </p:cNvPr>
          <p:cNvSpPr txBox="1"/>
          <p:nvPr/>
        </p:nvSpPr>
        <p:spPr>
          <a:xfrm rot="20294823">
            <a:off x="15715807" y="12137864"/>
            <a:ext cx="4954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/>
              <a:t>EIGEN TEMPO</a:t>
            </a:r>
            <a:endParaRPr lang="nl-BE" sz="5000" dirty="0"/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1D29B069-6F87-4DD4-A685-422414B6B200}"/>
              </a:ext>
            </a:extLst>
          </p:cNvPr>
          <p:cNvSpPr txBox="1"/>
          <p:nvPr/>
        </p:nvSpPr>
        <p:spPr>
          <a:xfrm rot="1656942">
            <a:off x="26166612" y="12788872"/>
            <a:ext cx="4954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/>
              <a:t>EIGEN NIVEAU</a:t>
            </a:r>
            <a:endParaRPr lang="nl-BE" sz="5000" dirty="0"/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339B85B7-866A-47DF-9C65-D06E1DAC88CD}"/>
              </a:ext>
            </a:extLst>
          </p:cNvPr>
          <p:cNvSpPr txBox="1"/>
          <p:nvPr/>
        </p:nvSpPr>
        <p:spPr>
          <a:xfrm>
            <a:off x="19880586" y="15829101"/>
            <a:ext cx="6212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/>
              <a:t>HETEREOGENE GROEP</a:t>
            </a:r>
            <a:endParaRPr lang="nl-BE" sz="5000" dirty="0"/>
          </a:p>
        </p:txBody>
      </p:sp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832013" y="10387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294</Words>
  <Application>Microsoft Office PowerPoint</Application>
  <PresentationFormat>Aangepast</PresentationFormat>
  <Paragraphs>62</Paragraphs>
  <Slides>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8" baseType="lpstr">
      <vt:lpstr>Bahnschrift SemiBold SemiConden</vt:lpstr>
      <vt:lpstr>Bahnschrift SemiCondensed</vt:lpstr>
      <vt:lpstr>Bahnschrift Light Condensed</vt:lpstr>
      <vt:lpstr>Arial</vt:lpstr>
      <vt:lpstr>Calibri</vt:lpstr>
      <vt:lpstr>ＭＳ Ｐゴシック</vt:lpstr>
      <vt:lpstr>Office-thema</vt:lpstr>
      <vt:lpstr>PowerPoint-presentatie</vt:lpstr>
    </vt:vector>
  </TitlesOfParts>
  <Company>Universiteit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Natacha Hoevenaegel</dc:creator>
  <cp:lastModifiedBy>Kathleen Bodvin</cp:lastModifiedBy>
  <cp:revision>140</cp:revision>
  <cp:lastPrinted>2016-07-25T13:52:03Z</cp:lastPrinted>
  <dcterms:created xsi:type="dcterms:W3CDTF">2011-05-24T09:03:00Z</dcterms:created>
  <dcterms:modified xsi:type="dcterms:W3CDTF">2019-10-02T11:27:34Z</dcterms:modified>
</cp:coreProperties>
</file>