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80" r:id="rId18"/>
    <p:sldId id="271" r:id="rId19"/>
    <p:sldId id="272" r:id="rId20"/>
    <p:sldId id="273" r:id="rId21"/>
    <p:sldId id="279" r:id="rId22"/>
    <p:sldId id="281" r:id="rId23"/>
    <p:sldId id="278" r:id="rId24"/>
  </p:sldIdLst>
  <p:sldSz cx="9144000" cy="5143500" type="screen16x9"/>
  <p:notesSz cx="6858000" cy="9144000"/>
  <p:embeddedFontLst>
    <p:embeddedFont>
      <p:font typeface="Bree Serif" panose="020B0604020202020204" charset="0"/>
      <p:regular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888103-EBE6-49AB-972B-59D777E2A646}">
  <a:tblStyle styleId="{E0888103-EBE6-49AB-972B-59D777E2A6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33" autoAdjust="0"/>
  </p:normalViewPr>
  <p:slideViewPr>
    <p:cSldViewPr snapToGrid="0">
      <p:cViewPr varScale="1">
        <p:scale>
          <a:sx n="100" d="100"/>
          <a:sy n="100" d="100"/>
        </p:scale>
        <p:origin x="19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04e30919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04e30919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1"/>
                </a:solidFill>
              </a:rPr>
              <a:t>Voor de leerling is de foutenanalyse zeker van belang. (maar ook voor de lkr) Je krijgt een duidelijk beeld van waar het fout loopt, welke soort fout vaak terug komt, ...</a:t>
            </a:r>
            <a:endParaRPr>
              <a:solidFill>
                <a:schemeClr val="dk1"/>
              </a:solidFill>
            </a:endParaRPr>
          </a:p>
          <a:p>
            <a:pPr marL="0" lvl="0" indent="0" algn="l" rtl="0">
              <a:spcBef>
                <a:spcPts val="0"/>
              </a:spcBef>
              <a:spcAft>
                <a:spcPts val="0"/>
              </a:spcAft>
              <a:buNone/>
            </a:pPr>
            <a:r>
              <a:rPr lang="nl"/>
              <a:t>De moetjes werden vetjes gedrukt. We merkten echter op dat veel leerlingen alle oefeningen maakten.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4e30919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04e30919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Ruimte om te coachen: aandacht voor opvolgblad, feedback geven (mondeling, post its geen tijd), kijken naar lln (welk leerpad? waarom?). Als leerlingen vragen stellen, eerst verwijzen naar filmpje. Niet overal zelfde uitleg doen, niet nodig. Nut van controle-oefeningen: waardevolle info. Zeker goed dat we dit hebben ingepland.</a:t>
            </a:r>
            <a:endParaRPr/>
          </a:p>
          <a:p>
            <a:pPr marL="0" lvl="0" indent="0" algn="l" rtl="0">
              <a:spcBef>
                <a:spcPts val="0"/>
              </a:spcBef>
              <a:spcAft>
                <a:spcPts val="0"/>
              </a:spcAft>
              <a:buNone/>
            </a:pPr>
            <a:r>
              <a:rPr lang="nl"/>
              <a:t>Geen 2 in 1: uitleg nieuwe leerstof en verbetersleutel oefening scheiden.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9c01435d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9c01435d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structuur stond vast (mogelijkheid om terug te keren naar weet je nog wanneer de ll het nodig heeft),</a:t>
            </a:r>
            <a:endParaRPr/>
          </a:p>
          <a:p>
            <a:pPr marL="0" lvl="0" indent="0" algn="l" rtl="0">
              <a:spcBef>
                <a:spcPts val="0"/>
              </a:spcBef>
              <a:spcAft>
                <a:spcPts val="0"/>
              </a:spcAft>
              <a:buNone/>
            </a:pPr>
            <a:r>
              <a:rPr lang="nl"/>
              <a:t>post its: niet gelukt, omdat we ervan overtuigd waren dat het verbeteren van de controle-oefeningen belangrijker was. De feedback die je hierdoor (tijdens de les of tussen 2 lessen in ) kon geven aan de lln, bracht hen een stap verder in hun leerproces en hielp om de volgende oefening “beter te doen”. Dus feedback was eerder feed-up of feed-forward. Bij klas Hilde werd vastgesteld dat 1 case-ll helemaal niet goed aan het werk was (onderzoeksles 2). Hij volgde zijn eigen leerpad niet, bleef wat op de vlakte, rustte op zijn lauweren en wachtte op zijn groepsgenoot. Om dit te ondervangen werd in les 3 iedereen individueel aan het werk gezet. (goed voor 1 les, maar lkr als coach kreeg het hierdoor moeilijk)</a:t>
            </a:r>
            <a:endParaRPr/>
          </a:p>
          <a:p>
            <a:pPr marL="0" lvl="0" indent="0" algn="l" rtl="0">
              <a:spcBef>
                <a:spcPts val="0"/>
              </a:spcBef>
              <a:spcAft>
                <a:spcPts val="0"/>
              </a:spcAft>
              <a:buNone/>
            </a:pPr>
            <a:r>
              <a:rPr lang="nl"/>
              <a:t>Bij OL3 extra element ingebracht. Controle van de oefeningen met mini-loco. leerlingen vonden dit wel leuk om te doen.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04e30919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04e30919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meeste van deze gedragingen kan je goed/eenvoudig observeren. Maar “de leerling blijft …” is moeilijk waarneembaar. We voelden aan dat deze, maar ook doorzettingsvermogen, zelfredzaamheid, … elementen zijn die naar een mindset verwijzen. Daarom in het interview polsen naar mindset.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04e30919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04e30919e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Deze uitspraken door elkaar gehaald en aangeboden aan 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04e30919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04e30919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stelden vast dat onze case-lln een growthmindset hebben. Dus dit was een antwoord op onze vragen.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4e30919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4e30919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 leerlingen geven bij de eerste 2 reeksen oefeningen aan dat de moeilijkheidsgraad zich tussen 4 en 6 bevindt. We kunnen dus stellen dat deze in de zone van de naaste ontwikkeling liggen. Bij de derde oefenreeks lag deze score bij de tweede klas beduidend hoger. De leerlingen gingen hier aan de slag met omvormen van formules. Dit komt door het feit dat hier alleen letters aan bod komen en geen getalwaarden </a:t>
            </a:r>
          </a:p>
          <a:p>
            <a:pPr marL="0" lvl="0" indent="0" algn="l" rtl="0">
              <a:spcBef>
                <a:spcPts val="0"/>
              </a:spcBef>
              <a:spcAft>
                <a:spcPts val="0"/>
              </a:spcAft>
              <a:buNone/>
            </a:pPr>
            <a:r>
              <a:rPr lang="nl-NL" dirty="0"/>
              <a:t>Bij het eerste interview peilden we naar hun gevoel bij deze lesaanpak. Leerlingen geven aan de keuzevrijheid als positief te ervaren. Het feit dat het tempo door de leerlingen zelf bepaald wordt geeft ook een gevoel dat ze het leerproces zelf in handen hebben. Door de tempo zelf te kunnen bepalen krijgen ze ook meer zin in leren.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4e30919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4e30919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243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4e30919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04e30919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dirty="0"/>
              <a:t>Taakspanning was over het algemeen genomen zeker positief. Leerlingen waren heel gefocust op de taak. Homogeen groeperen: onze bevindingen uit LS 1 werden bevestigd. Het mogen kiezen, kunnen versnellen/vertragen was zeker ook geslaagd en werd als positief ervaren door de lln. Waarbij we onthouden dat sommige leerlingen, hoewel ze een zelfstandig leerpad wensen te bewandelen en kunnen bewandelen, nood hebben aan structuur</a:t>
            </a: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fc6e940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fc6e940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Gemiddeldes per klas 2latB/ 2GLALATA</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c01435d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c01435d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bouwden verder op de OV van de eerste LS. De elementen die aan bod kwamen zijn Autonomie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4e30919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4e30919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Per item blauwe balkjes klas1, eerste OL1, tweede OL2, derde OL3…groene balkjes klas 2</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l-NL" dirty="0"/>
              <a:t>Per item blauwe balkjes case leerlingen klas1, eerste OL1, tweede OL2, derde OL3…groene balkjes case leerlingen klas 2</a:t>
            </a:r>
          </a:p>
          <a:p>
            <a:endParaRPr lang="nl-BE" dirty="0"/>
          </a:p>
        </p:txBody>
      </p:sp>
    </p:spTree>
    <p:extLst>
      <p:ext uri="{BB962C8B-B14F-4D97-AF65-F5344CB8AC3E}">
        <p14:creationId xmlns:p14="http://schemas.microsoft.com/office/powerpoint/2010/main" val="202566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BE"/>
          </a:p>
        </p:txBody>
      </p:sp>
    </p:spTree>
    <p:extLst>
      <p:ext uri="{BB962C8B-B14F-4D97-AF65-F5344CB8AC3E}">
        <p14:creationId xmlns:p14="http://schemas.microsoft.com/office/powerpoint/2010/main" val="688431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9c01435d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9c01435d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 leerlingen hebben al meer zelfstandigheid verworven die ze aanspreken bij deze 2</a:t>
            </a:r>
            <a:r>
              <a:rPr lang="nl-NL" baseline="30000" dirty="0"/>
              <a:t>de</a:t>
            </a:r>
            <a:r>
              <a:rPr lang="nl-NL" dirty="0"/>
              <a:t> LS waar de lesformat dezelfde is als bij LS1. </a:t>
            </a:r>
            <a:br>
              <a:rPr lang="nl-NL" dirty="0"/>
            </a:br>
            <a:r>
              <a:rPr lang="nl-NL" dirty="0"/>
              <a:t>Ze ervaren de keuzevrijheid en het werken aan eigen tempo als </a:t>
            </a:r>
            <a:r>
              <a:rPr lang="nl-NL" dirty="0" err="1"/>
              <a:t>leerbevorderend</a:t>
            </a:r>
            <a:r>
              <a:rPr lang="nl-NL" dirty="0"/>
              <a:t>, hierbij wordt een homogene groepsindeling waarbij tempo van anderen geen hindernis vormt als positief ervaren, ook zelfstandig werken geeft deze mogelijkheid ook al wordt daar niet expliciet voor gekozen. </a:t>
            </a:r>
          </a:p>
          <a:p>
            <a:pPr marL="0" lvl="0" indent="0" algn="l" rtl="0">
              <a:spcBef>
                <a:spcPts val="0"/>
              </a:spcBef>
              <a:spcAft>
                <a:spcPts val="0"/>
              </a:spcAft>
              <a:buNone/>
            </a:pPr>
            <a:r>
              <a:rPr lang="nl-NL" dirty="0"/>
              <a:t>De case-leerlingen zoeken langer dan andere leerlingen verder als ze vastlopen zelf naar een oplossing. Het aanspreken van de hulpmiddelen wordt niet door alle leerlingen volledig benut, er is een zekere weerstand. </a:t>
            </a:r>
          </a:p>
          <a:p>
            <a:pPr marL="0" lvl="0" indent="0" algn="l" rtl="0">
              <a:spcBef>
                <a:spcPts val="0"/>
              </a:spcBef>
              <a:spcAft>
                <a:spcPts val="0"/>
              </a:spcAft>
              <a:buNone/>
            </a:pPr>
            <a:endParaRPr lang="nl-NL"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9c01435d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9c01435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highlight>
                  <a:srgbClr val="FFFFFF"/>
                </a:highlight>
                <a:latin typeface="Calibri"/>
                <a:ea typeface="Calibri"/>
                <a:cs typeface="Calibri"/>
                <a:sym typeface="Calibri"/>
              </a:rPr>
              <a:t>deels idem LS 1 + meer keuzevrijheid + beginsituatie inschatten</a:t>
            </a:r>
            <a:r>
              <a:rPr lang="nl">
                <a:solidFill>
                  <a:schemeClr val="dk1"/>
                </a:solidFill>
              </a:rPr>
              <a:t>(hoe competent zijn ze in het oplossen van een vergelijking). Schatten ze hun beginsituatie laag in, dan kunnen via instructiefilmpjes hun kennis opfrissen. De leerstof wordt onderverdeeld in kleine stukken (fragmenten), zodat ze snel kunnen inspelen op de nood die ze voelen. We voorzien een tool om op einde van elke les een zicht te krijgen op het gevolgde leerpad (welke instructiefilmpjes werden bekeken, welke nieuwe leerstof werd doorlopen en welke oefeningen werden gemaakt).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9c01435d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9c01435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te observeren gedrag kwam deels overeen met wat we in LS1 hebben geobserveerd. Nieuw zijn ...We werken immers bij LS1 dat het controleren van eigen werk iets was dat niet erg nauwgezet gebeurde. Ook het op regelmatige tijdstippen controleren of de leerling de doelstelling bereikt, vonden we nu wel belangrijk om te observeren. Bovendien krijgen we zo een zicht op de competentie van de 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9c01435d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9c01435d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gebruiken opnieuw een webquest binnen bookwidget. We maakten deze keer geen gebruik van digitale oefeningen binnen bookwidget, dus in principe had het ook gekund via classroom of smartschool. We stelden vast in LS 1 dat leerlingen vaak diagonaal lezen en belangrijke info niet opnemen uit de tekst. We kozen er daarom voor om op het startscherm zo weinig mogelijk tekst te plaatsen. Waarbij we direct de kanttekening maken dat dit niet voor elke pagina even goed is gelukt. Leerlingen hadden op dit moment al een basiskennis over dit onderwerp. We kozen ervoor niet de elementen die nodig zijn om dergelijke vergelijking te herhalen. Maar we boden de leerlingen een startoefening aan. Deze oefening moest hen helpen om zichzelf in te schalen.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04e30919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04e30919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lln kregen drie opties, ze kregen dus van bij het begin van de les(senreeks) autonomie. We hebben m.a.w. de bal direct in hun kamp gelegd. Leerlingen die nood hadden aan herhaling van reeds geziene technieken, werden doorverwezen naar “weet je nog”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04e30919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04e30919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idee van de startoefening was zeker geslaagd. Toch merkten we achteraf op dat we wellicht er beter hadden aan gedaan deze oefening verplicht te maken. Door naar de oefening te kijken, kunnen leerlingen zich niet adequaat inschatten. Door ze te maken of een poging te ondernemen ze te maken, wel. We merkten op dat een aantal leerlingen op dit moment naar instructiefilmpjes gingen kijken. Maar net zo goed konden ze achteraf (als de nood merkbaar was) terugkeren op hun stappen en een filmpje raadplegen. Deze filmpjes waren kort en dat is een absolute must om de aandacht bij de leerstof te houden.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04e30919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04e30919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webquest biedt mogelijkheid om gestructureerd weer te geven welke leerstofonderdelen de leerlingen moeten doorlopen. Bij elk nieuw onderdeel zat ook een filmpje en de verbetersleutel van de bijhorende oefeningen. Leerlingen hadden deze structuur ook op hun opvolgblad, maar dit blad had nog duidelijker mogen zijn qua structuur. (was al afgedrukt, dus niet helemaal zoals we het wensten)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04e30919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04e30919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Als lkr leek het ons nuttig een beeld te krijgen van het leerpad dat de leerling bewandelde. Welke filmpjes hij/zij keek?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a:t>Lesson Study 2</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l"/>
              <a:t>Team 5 - Hilde en Katia</a:t>
            </a:r>
            <a:endParaRPr/>
          </a:p>
        </p:txBody>
      </p:sp>
      <p:pic>
        <p:nvPicPr>
          <p:cNvPr id="56" name="Google Shape;56;p13"/>
          <p:cNvPicPr preferRelativeResize="0"/>
          <p:nvPr/>
        </p:nvPicPr>
        <p:blipFill>
          <a:blip r:embed="rId3">
            <a:alphaModFix/>
          </a:blip>
          <a:stretch>
            <a:fillRect/>
          </a:stretch>
        </p:blipFill>
        <p:spPr>
          <a:xfrm>
            <a:off x="6102524" y="149799"/>
            <a:ext cx="2729779" cy="154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130" name="Google Shape;13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31" name="Google Shape;131;p22"/>
          <p:cNvSpPr txBox="1">
            <a:spLocks noGrp="1"/>
          </p:cNvSpPr>
          <p:nvPr>
            <p:ph type="body" idx="1"/>
          </p:nvPr>
        </p:nvSpPr>
        <p:spPr>
          <a:xfrm>
            <a:off x="464100" y="1304900"/>
            <a:ext cx="3264300" cy="30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Bree Serif"/>
                <a:ea typeface="Bree Serif"/>
                <a:cs typeface="Bree Serif"/>
                <a:sym typeface="Bree Serif"/>
              </a:rPr>
              <a:t>tool: </a:t>
            </a:r>
            <a:endParaRPr>
              <a:latin typeface="Bree Serif"/>
              <a:ea typeface="Bree Serif"/>
              <a:cs typeface="Bree Serif"/>
              <a:sym typeface="Bree Serif"/>
            </a:endParaRPr>
          </a:p>
          <a:p>
            <a:pPr marL="457200" lvl="0" indent="-342900" algn="l" rtl="0">
              <a:spcBef>
                <a:spcPts val="1600"/>
              </a:spcBef>
              <a:spcAft>
                <a:spcPts val="0"/>
              </a:spcAft>
              <a:buSzPts val="1800"/>
              <a:buFont typeface="Bree Serif"/>
              <a:buAutoNum type="arabicParenR"/>
            </a:pPr>
            <a:r>
              <a:rPr lang="nl">
                <a:latin typeface="Bree Serif"/>
                <a:ea typeface="Bree Serif"/>
                <a:cs typeface="Bree Serif"/>
                <a:sym typeface="Bree Serif"/>
              </a:rPr>
              <a:t>opvolgen gekozen leerpad (lkr)</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AutoNum type="arabicParenR"/>
            </a:pPr>
            <a:r>
              <a:rPr lang="nl">
                <a:latin typeface="Bree Serif"/>
                <a:ea typeface="Bree Serif"/>
                <a:cs typeface="Bree Serif"/>
                <a:sym typeface="Bree Serif"/>
              </a:rPr>
              <a:t>foutenanalyse (ll)</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AutoNum type="arabicParenR"/>
            </a:pPr>
            <a:r>
              <a:rPr lang="nl">
                <a:latin typeface="Bree Serif"/>
                <a:ea typeface="Bree Serif"/>
                <a:cs typeface="Bree Serif"/>
                <a:sym typeface="Bree Serif"/>
              </a:rPr>
              <a:t>MOETjes/MAGjes</a:t>
            </a:r>
            <a:endParaRPr>
              <a:latin typeface="Bree Serif"/>
              <a:ea typeface="Bree Serif"/>
              <a:cs typeface="Bree Serif"/>
              <a:sym typeface="Bree Serif"/>
            </a:endParaRPr>
          </a:p>
          <a:p>
            <a:pPr marL="0" lvl="0" indent="0" algn="l" rtl="0">
              <a:spcBef>
                <a:spcPts val="1600"/>
              </a:spcBef>
              <a:spcAft>
                <a:spcPts val="0"/>
              </a:spcAft>
              <a:buNone/>
            </a:pPr>
            <a:endParaRPr>
              <a:latin typeface="Bree Serif"/>
              <a:ea typeface="Bree Serif"/>
              <a:cs typeface="Bree Serif"/>
              <a:sym typeface="Bree Serif"/>
            </a:endParaRPr>
          </a:p>
          <a:p>
            <a:pPr marL="0" lvl="0" indent="0" algn="l" rtl="0">
              <a:spcBef>
                <a:spcPts val="1600"/>
              </a:spcBef>
              <a:spcAft>
                <a:spcPts val="1600"/>
              </a:spcAft>
              <a:buNone/>
            </a:pPr>
            <a:r>
              <a:rPr lang="nl">
                <a:solidFill>
                  <a:srgbClr val="38761D"/>
                </a:solidFill>
                <a:latin typeface="Bree Serif"/>
                <a:ea typeface="Bree Serif"/>
                <a:cs typeface="Bree Serif"/>
                <a:sym typeface="Bree Serif"/>
              </a:rPr>
              <a:t>kan geoptimaliseerd worden</a:t>
            </a:r>
            <a:endParaRPr>
              <a:solidFill>
                <a:srgbClr val="38761D"/>
              </a:solidFill>
              <a:latin typeface="Bree Serif"/>
              <a:ea typeface="Bree Serif"/>
              <a:cs typeface="Bree Serif"/>
              <a:sym typeface="Bree Serif"/>
            </a:endParaRPr>
          </a:p>
        </p:txBody>
      </p:sp>
      <p:pic>
        <p:nvPicPr>
          <p:cNvPr id="132" name="Google Shape;132;p22"/>
          <p:cNvPicPr preferRelativeResize="0"/>
          <p:nvPr/>
        </p:nvPicPr>
        <p:blipFill>
          <a:blip r:embed="rId3">
            <a:alphaModFix/>
          </a:blip>
          <a:stretch>
            <a:fillRect/>
          </a:stretch>
        </p:blipFill>
        <p:spPr>
          <a:xfrm>
            <a:off x="7834975" y="166325"/>
            <a:ext cx="1119900" cy="1106065"/>
          </a:xfrm>
          <a:prstGeom prst="rect">
            <a:avLst/>
          </a:prstGeom>
          <a:noFill/>
          <a:ln>
            <a:noFill/>
          </a:ln>
        </p:spPr>
      </p:pic>
      <p:pic>
        <p:nvPicPr>
          <p:cNvPr id="133" name="Google Shape;133;p22"/>
          <p:cNvPicPr preferRelativeResize="0"/>
          <p:nvPr/>
        </p:nvPicPr>
        <p:blipFill>
          <a:blip r:embed="rId4">
            <a:alphaModFix/>
          </a:blip>
          <a:stretch>
            <a:fillRect/>
          </a:stretch>
        </p:blipFill>
        <p:spPr>
          <a:xfrm>
            <a:off x="3769635" y="70725"/>
            <a:ext cx="448508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 Evaluatie lesaanpak	</a:t>
            </a:r>
            <a:endParaRPr/>
          </a:p>
        </p:txBody>
      </p:sp>
      <p:sp>
        <p:nvSpPr>
          <p:cNvPr id="139" name="Google Shape;13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40" name="Google Shape;140;p23"/>
          <p:cNvSpPr txBox="1">
            <a:spLocks noGrp="1"/>
          </p:cNvSpPr>
          <p:nvPr>
            <p:ph type="body" idx="1"/>
          </p:nvPr>
        </p:nvSpPr>
        <p:spPr>
          <a:xfrm>
            <a:off x="464100" y="1304900"/>
            <a:ext cx="6994200" cy="306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8761D"/>
              </a:buClr>
              <a:buSzPts val="1800"/>
              <a:buFont typeface="Bree Serif"/>
              <a:buChar char="●"/>
            </a:pPr>
            <a:r>
              <a:rPr lang="nl">
                <a:solidFill>
                  <a:srgbClr val="38761D"/>
                </a:solidFill>
                <a:latin typeface="Bree Serif"/>
                <a:ea typeface="Bree Serif"/>
                <a:cs typeface="Bree Serif"/>
                <a:sym typeface="Bree Serif"/>
              </a:rPr>
              <a:t>positief aan concept/idee</a:t>
            </a:r>
            <a:endParaRPr>
              <a:solidFill>
                <a:srgbClr val="38761D"/>
              </a:solidFill>
              <a:latin typeface="Bree Serif"/>
              <a:ea typeface="Bree Serif"/>
              <a:cs typeface="Bree Serif"/>
              <a:sym typeface="Bree Serif"/>
            </a:endParaRPr>
          </a:p>
          <a:p>
            <a:pPr marL="914400" lvl="1" indent="-317500" algn="l" rtl="0">
              <a:spcBef>
                <a:spcPts val="0"/>
              </a:spcBef>
              <a:spcAft>
                <a:spcPts val="0"/>
              </a:spcAft>
              <a:buClr>
                <a:srgbClr val="38761D"/>
              </a:buClr>
              <a:buSzPts val="1400"/>
              <a:buFont typeface="Bree Serif"/>
              <a:buChar char="○"/>
            </a:pPr>
            <a:r>
              <a:rPr lang="nl">
                <a:solidFill>
                  <a:srgbClr val="38761D"/>
                </a:solidFill>
                <a:latin typeface="Bree Serif"/>
                <a:ea typeface="Bree Serif"/>
                <a:cs typeface="Bree Serif"/>
                <a:sym typeface="Bree Serif"/>
              </a:rPr>
              <a:t>lln leren op eigen tempo </a:t>
            </a:r>
            <a:endParaRPr>
              <a:solidFill>
                <a:srgbClr val="38761D"/>
              </a:solidFill>
              <a:latin typeface="Bree Serif"/>
              <a:ea typeface="Bree Serif"/>
              <a:cs typeface="Bree Serif"/>
              <a:sym typeface="Bree Serif"/>
            </a:endParaRPr>
          </a:p>
          <a:p>
            <a:pPr marL="914400" lvl="1" indent="-317500" algn="l" rtl="0">
              <a:spcBef>
                <a:spcPts val="0"/>
              </a:spcBef>
              <a:spcAft>
                <a:spcPts val="0"/>
              </a:spcAft>
              <a:buClr>
                <a:srgbClr val="38761D"/>
              </a:buClr>
              <a:buSzPts val="1400"/>
              <a:buFont typeface="Bree Serif"/>
              <a:buChar char="○"/>
            </a:pPr>
            <a:r>
              <a:rPr lang="nl">
                <a:solidFill>
                  <a:srgbClr val="38761D"/>
                </a:solidFill>
                <a:latin typeface="Bree Serif"/>
                <a:ea typeface="Bree Serif"/>
                <a:cs typeface="Bree Serif"/>
                <a:sym typeface="Bree Serif"/>
              </a:rPr>
              <a:t>lln volgen zelf gekozen leerpad</a:t>
            </a:r>
            <a:endParaRPr>
              <a:solidFill>
                <a:srgbClr val="38761D"/>
              </a:solidFill>
              <a:latin typeface="Bree Serif"/>
              <a:ea typeface="Bree Serif"/>
              <a:cs typeface="Bree Serif"/>
              <a:sym typeface="Bree Serif"/>
            </a:endParaRPr>
          </a:p>
          <a:p>
            <a:pPr marL="914400" lvl="1" indent="-317500" algn="l" rtl="0">
              <a:spcBef>
                <a:spcPts val="0"/>
              </a:spcBef>
              <a:spcAft>
                <a:spcPts val="0"/>
              </a:spcAft>
              <a:buClr>
                <a:srgbClr val="38761D"/>
              </a:buClr>
              <a:buSzPts val="1400"/>
              <a:buFont typeface="Bree Serif"/>
              <a:buChar char="○"/>
            </a:pPr>
            <a:r>
              <a:rPr lang="nl">
                <a:solidFill>
                  <a:srgbClr val="38761D"/>
                </a:solidFill>
                <a:latin typeface="Bree Serif"/>
                <a:ea typeface="Bree Serif"/>
                <a:cs typeface="Bree Serif"/>
                <a:sym typeface="Bree Serif"/>
              </a:rPr>
              <a:t>ruimte om te coachen</a:t>
            </a:r>
            <a:endParaRPr>
              <a:solidFill>
                <a:srgbClr val="38761D"/>
              </a:solidFill>
              <a:latin typeface="Bree Serif"/>
              <a:ea typeface="Bree Serif"/>
              <a:cs typeface="Bree Serif"/>
              <a:sym typeface="Bree Serif"/>
            </a:endParaRPr>
          </a:p>
          <a:p>
            <a:pPr marL="914400" lvl="1" indent="-317500" algn="l" rtl="0">
              <a:spcBef>
                <a:spcPts val="0"/>
              </a:spcBef>
              <a:spcAft>
                <a:spcPts val="0"/>
              </a:spcAft>
              <a:buClr>
                <a:srgbClr val="38761D"/>
              </a:buClr>
              <a:buSzPts val="1400"/>
              <a:buFont typeface="Bree Serif"/>
              <a:buChar char="○"/>
            </a:pPr>
            <a:r>
              <a:rPr lang="nl">
                <a:solidFill>
                  <a:srgbClr val="38761D"/>
                </a:solidFill>
                <a:latin typeface="Bree Serif"/>
                <a:ea typeface="Bree Serif"/>
                <a:cs typeface="Bree Serif"/>
                <a:sym typeface="Bree Serif"/>
              </a:rPr>
              <a:t>versnellen/vertragen</a:t>
            </a:r>
            <a:endParaRPr>
              <a:solidFill>
                <a:srgbClr val="38761D"/>
              </a:solidFill>
              <a:latin typeface="Bree Serif"/>
              <a:ea typeface="Bree Serif"/>
              <a:cs typeface="Bree Serif"/>
              <a:sym typeface="Bree Serif"/>
            </a:endParaRPr>
          </a:p>
          <a:p>
            <a:pPr marL="914400" lvl="1" indent="-317500" algn="l" rtl="0">
              <a:spcBef>
                <a:spcPts val="0"/>
              </a:spcBef>
              <a:spcAft>
                <a:spcPts val="0"/>
              </a:spcAft>
              <a:buClr>
                <a:srgbClr val="38761D"/>
              </a:buClr>
              <a:buSzPts val="1400"/>
              <a:buFont typeface="Bree Serif"/>
              <a:buChar char="○"/>
            </a:pPr>
            <a:r>
              <a:rPr lang="nl">
                <a:solidFill>
                  <a:srgbClr val="38761D"/>
                </a:solidFill>
                <a:latin typeface="Bree Serif"/>
                <a:ea typeface="Bree Serif"/>
                <a:cs typeface="Bree Serif"/>
                <a:sym typeface="Bree Serif"/>
              </a:rPr>
              <a:t>controle-oefeningen</a:t>
            </a:r>
            <a:endParaRPr>
              <a:solidFill>
                <a:srgbClr val="38761D"/>
              </a:solidFill>
              <a:latin typeface="Bree Serif"/>
              <a:ea typeface="Bree Serif"/>
              <a:cs typeface="Bree Serif"/>
              <a:sym typeface="Bree Serif"/>
            </a:endParaRPr>
          </a:p>
          <a:p>
            <a:pPr marL="457200" lvl="0" indent="-342900" algn="l" rtl="0">
              <a:spcBef>
                <a:spcPts val="0"/>
              </a:spcBef>
              <a:spcAft>
                <a:spcPts val="0"/>
              </a:spcAft>
              <a:buClr>
                <a:srgbClr val="A61C00"/>
              </a:buClr>
              <a:buSzPts val="1800"/>
              <a:buFont typeface="Bree Serif"/>
              <a:buChar char="●"/>
            </a:pPr>
            <a:r>
              <a:rPr lang="nl">
                <a:solidFill>
                  <a:srgbClr val="A61C00"/>
                </a:solidFill>
                <a:latin typeface="Bree Serif"/>
                <a:ea typeface="Bree Serif"/>
                <a:cs typeface="Bree Serif"/>
                <a:sym typeface="Bree Serif"/>
              </a:rPr>
              <a:t>bewaken</a:t>
            </a:r>
            <a:endParaRPr>
              <a:solidFill>
                <a:srgbClr val="A61C00"/>
              </a:solidFill>
              <a:latin typeface="Bree Serif"/>
              <a:ea typeface="Bree Serif"/>
              <a:cs typeface="Bree Serif"/>
              <a:sym typeface="Bree Serif"/>
            </a:endParaRPr>
          </a:p>
          <a:p>
            <a:pPr marL="914400" lvl="1" indent="-317500" algn="l" rtl="0">
              <a:spcBef>
                <a:spcPts val="0"/>
              </a:spcBef>
              <a:spcAft>
                <a:spcPts val="0"/>
              </a:spcAft>
              <a:buClr>
                <a:srgbClr val="A61C00"/>
              </a:buClr>
              <a:buSzPts val="1400"/>
              <a:buFont typeface="Bree Serif"/>
              <a:buChar char="○"/>
            </a:pPr>
            <a:r>
              <a:rPr lang="nl">
                <a:solidFill>
                  <a:srgbClr val="A61C00"/>
                </a:solidFill>
                <a:latin typeface="Bree Serif"/>
                <a:ea typeface="Bree Serif"/>
                <a:cs typeface="Bree Serif"/>
                <a:sym typeface="Bree Serif"/>
              </a:rPr>
              <a:t>bindteksten beperken</a:t>
            </a:r>
            <a:endParaRPr>
              <a:solidFill>
                <a:srgbClr val="A61C00"/>
              </a:solidFill>
              <a:latin typeface="Bree Serif"/>
              <a:ea typeface="Bree Serif"/>
              <a:cs typeface="Bree Serif"/>
              <a:sym typeface="Bree Serif"/>
            </a:endParaRPr>
          </a:p>
          <a:p>
            <a:pPr marL="914400" lvl="1" indent="-317500" algn="l" rtl="0">
              <a:spcBef>
                <a:spcPts val="0"/>
              </a:spcBef>
              <a:spcAft>
                <a:spcPts val="0"/>
              </a:spcAft>
              <a:buClr>
                <a:srgbClr val="A61C00"/>
              </a:buClr>
              <a:buSzPts val="1400"/>
              <a:buFont typeface="Bree Serif"/>
              <a:buChar char="○"/>
            </a:pPr>
            <a:r>
              <a:rPr lang="nl">
                <a:solidFill>
                  <a:srgbClr val="A61C00"/>
                </a:solidFill>
                <a:latin typeface="Bree Serif"/>
                <a:ea typeface="Bree Serif"/>
                <a:cs typeface="Bree Serif"/>
                <a:sym typeface="Bree Serif"/>
              </a:rPr>
              <a:t>nog meer structuur (opvolgblad)</a:t>
            </a:r>
            <a:endParaRPr>
              <a:solidFill>
                <a:srgbClr val="A61C00"/>
              </a:solidFill>
              <a:latin typeface="Bree Serif"/>
              <a:ea typeface="Bree Serif"/>
              <a:cs typeface="Bree Serif"/>
              <a:sym typeface="Bree Serif"/>
            </a:endParaRPr>
          </a:p>
          <a:p>
            <a:pPr marL="914400" lvl="1" indent="-317500" algn="l" rtl="0">
              <a:spcBef>
                <a:spcPts val="0"/>
              </a:spcBef>
              <a:spcAft>
                <a:spcPts val="0"/>
              </a:spcAft>
              <a:buClr>
                <a:srgbClr val="A61C00"/>
              </a:buClr>
              <a:buSzPts val="1400"/>
              <a:buFont typeface="Bree Serif"/>
              <a:buChar char="○"/>
            </a:pPr>
            <a:r>
              <a:rPr lang="nl">
                <a:solidFill>
                  <a:srgbClr val="A61C00"/>
                </a:solidFill>
                <a:latin typeface="Bree Serif"/>
                <a:ea typeface="Bree Serif"/>
                <a:cs typeface="Bree Serif"/>
                <a:sym typeface="Bree Serif"/>
              </a:rPr>
              <a:t>korte filmpjes (geen 2 in 1)</a:t>
            </a:r>
            <a:endParaRPr>
              <a:solidFill>
                <a:srgbClr val="A61C00"/>
              </a:solidFill>
              <a:latin typeface="Bree Serif"/>
              <a:ea typeface="Bree Serif"/>
              <a:cs typeface="Bree Serif"/>
              <a:sym typeface="Bree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Evolutie lesplan	</a:t>
            </a:r>
            <a:endParaRPr/>
          </a:p>
        </p:txBody>
      </p:sp>
      <p:sp>
        <p:nvSpPr>
          <p:cNvPr id="146" name="Google Shape;14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nl" sz="1100">
                <a:solidFill>
                  <a:schemeClr val="dk1"/>
                </a:solidFill>
              </a:rPr>
              <a:t>lesplan/stuctuur van de les stond van bij het begin vast (webquest)</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nl" sz="1100">
                <a:solidFill>
                  <a:schemeClr val="dk1"/>
                </a:solidFill>
              </a:rPr>
              <a:t>post it : motiverende quotes</a:t>
            </a:r>
            <a:endParaRPr sz="1100">
              <a:solidFill>
                <a:schemeClr val="dk1"/>
              </a:solidFill>
            </a:endParaRPr>
          </a:p>
          <a:p>
            <a:pPr marL="457200" lvl="0" indent="0" algn="l" rtl="0">
              <a:spcBef>
                <a:spcPts val="0"/>
              </a:spcBef>
              <a:spcAft>
                <a:spcPts val="0"/>
              </a:spcAft>
              <a:buNone/>
            </a:pPr>
            <a:r>
              <a:rPr lang="nl" sz="1100">
                <a:solidFill>
                  <a:schemeClr val="dk1"/>
                </a:solidFill>
              </a:rPr>
              <a:t>niet gelukt door belang controle-oefeningen</a:t>
            </a:r>
            <a:endParaRPr sz="1100">
              <a:solidFill>
                <a:schemeClr val="dk1"/>
              </a:solidFill>
            </a:endParaRPr>
          </a:p>
          <a:p>
            <a:pPr marL="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nl" sz="1100">
                <a:solidFill>
                  <a:schemeClr val="dk1"/>
                </a:solidFill>
              </a:rPr>
              <a:t>groepsindeling les 3 (klas Hilde)</a:t>
            </a:r>
            <a:endParaRPr sz="1100">
              <a:solidFill>
                <a:schemeClr val="dk1"/>
              </a:solidFill>
            </a:endParaRPr>
          </a:p>
          <a:p>
            <a:pPr marL="457200" lvl="0" indent="0" algn="l" rtl="0">
              <a:spcBef>
                <a:spcPts val="0"/>
              </a:spcBef>
              <a:spcAft>
                <a:spcPts val="0"/>
              </a:spcAft>
              <a:buNone/>
            </a:pPr>
            <a:endParaRPr sz="1100">
              <a:solidFill>
                <a:schemeClr val="dk1"/>
              </a:solidFill>
            </a:endParaRPr>
          </a:p>
          <a:p>
            <a:pPr marL="457200" lvl="0" indent="-298450" algn="l" rtl="0">
              <a:spcBef>
                <a:spcPts val="0"/>
              </a:spcBef>
              <a:spcAft>
                <a:spcPts val="0"/>
              </a:spcAft>
              <a:buClr>
                <a:schemeClr val="dk1"/>
              </a:buClr>
              <a:buSzPts val="1100"/>
              <a:buChar char="●"/>
            </a:pPr>
            <a:r>
              <a:rPr lang="nl" sz="1100">
                <a:solidFill>
                  <a:schemeClr val="dk1"/>
                </a:solidFill>
              </a:rPr>
              <a:t>OL 3 : omvormen formules   =&gt; extra controle-element via Mini-Loco</a:t>
            </a:r>
            <a:endParaRPr sz="1100">
              <a:solidFill>
                <a:schemeClr val="dk1"/>
              </a:solidFill>
            </a:endParaRPr>
          </a:p>
          <a:p>
            <a:pPr marL="45720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pic>
        <p:nvPicPr>
          <p:cNvPr id="147" name="Google Shape;147;p24"/>
          <p:cNvPicPr preferRelativeResize="0"/>
          <p:nvPr/>
        </p:nvPicPr>
        <p:blipFill>
          <a:blip r:embed="rId3">
            <a:alphaModFix/>
          </a:blip>
          <a:stretch>
            <a:fillRect/>
          </a:stretch>
        </p:blipFill>
        <p:spPr>
          <a:xfrm>
            <a:off x="5618532" y="2685125"/>
            <a:ext cx="3000275" cy="2090950"/>
          </a:xfrm>
          <a:prstGeom prst="rect">
            <a:avLst/>
          </a:prstGeom>
          <a:noFill/>
          <a:ln>
            <a:noFill/>
          </a:ln>
        </p:spPr>
      </p:pic>
      <p:pic>
        <p:nvPicPr>
          <p:cNvPr id="148" name="Google Shape;148;p24"/>
          <p:cNvPicPr preferRelativeResize="0"/>
          <p:nvPr/>
        </p:nvPicPr>
        <p:blipFill>
          <a:blip r:embed="rId4">
            <a:alphaModFix/>
          </a:blip>
          <a:stretch>
            <a:fillRect/>
          </a:stretch>
        </p:blipFill>
        <p:spPr>
          <a:xfrm>
            <a:off x="5700175" y="345297"/>
            <a:ext cx="2918625" cy="221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Hoe taakspanning observeren?	</a:t>
            </a:r>
            <a:endParaRPr/>
          </a:p>
        </p:txBody>
      </p:sp>
      <p:sp>
        <p:nvSpPr>
          <p:cNvPr id="154" name="Google Shape;154;p25"/>
          <p:cNvSpPr txBox="1">
            <a:spLocks noGrp="1"/>
          </p:cNvSpPr>
          <p:nvPr>
            <p:ph type="body" idx="1"/>
          </p:nvPr>
        </p:nvSpPr>
        <p:spPr>
          <a:xfrm>
            <a:off x="311700" y="1152475"/>
            <a:ext cx="8520600" cy="3521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Doelgerichtheid</a:t>
            </a:r>
            <a:r>
              <a:rPr lang="nl" sz="1100" dirty="0">
                <a:solidFill>
                  <a:srgbClr val="000000"/>
                </a:solidFill>
              </a:rPr>
              <a:t>:</a:t>
            </a:r>
            <a:endParaRPr sz="1100" dirty="0">
              <a:solidFill>
                <a:srgbClr val="000000"/>
              </a:solidFill>
            </a:endParaRPr>
          </a:p>
          <a:p>
            <a:pPr indent="0">
              <a:buClr>
                <a:srgbClr val="000000"/>
              </a:buClr>
              <a:buSzPts val="1100"/>
              <a:buNone/>
            </a:pPr>
            <a:r>
              <a:rPr lang="nl" sz="1100" dirty="0">
                <a:solidFill>
                  <a:srgbClr val="000000"/>
                </a:solidFill>
              </a:rPr>
              <a:t>1         	De leerling blijft zich ondanks problemen, tegenslag, tegenwerking of afleidingen richten op het bereiken van zijn doel.</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CC0000"/>
                </a:solidFill>
              </a:rPr>
              <a:t>2	De leerling evalueert op regelmatige momenten de stand van zaken te opzichte van de beoogde doelstelling en neemt     actie om bij te sturen wanneer de doelstelling in het gedrang komt.</a:t>
            </a:r>
            <a:endParaRPr sz="1100" dirty="0">
              <a:solidFill>
                <a:srgbClr val="CC0000"/>
              </a:solidFill>
            </a:endParaRPr>
          </a:p>
          <a:p>
            <a:pPr marL="457200" lvl="0" indent="0" algn="l" rtl="0">
              <a:lnSpc>
                <a:spcPct val="115000"/>
              </a:lnSpc>
              <a:spcBef>
                <a:spcPts val="0"/>
              </a:spcBef>
              <a:spcAft>
                <a:spcPts val="0"/>
              </a:spcAft>
              <a:buClr>
                <a:srgbClr val="000000"/>
              </a:buClr>
              <a:buSzPts val="1100"/>
              <a:buFont typeface="Arial"/>
              <a:buNone/>
            </a:pP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Doorzettingsvermogen</a:t>
            </a:r>
            <a:r>
              <a:rPr lang="nl" sz="1100" dirty="0">
                <a:solidFill>
                  <a:srgbClr val="000000"/>
                </a:solidFill>
              </a:rPr>
              <a:t>:</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000000"/>
                </a:solidFill>
              </a:rPr>
              <a:t>3         	De leerling gaat zelf op zoek naar wat hij nodig heeft om de taak goed te kunnen uitvoeren.</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Zelfredzaamheid</a:t>
            </a:r>
            <a:r>
              <a:rPr lang="nl" sz="1100" dirty="0">
                <a:solidFill>
                  <a:srgbClr val="000000"/>
                </a:solidFill>
              </a:rPr>
              <a:t>:</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000000"/>
                </a:solidFill>
              </a:rPr>
              <a:t>4         	De leerling functioneert ook zonder begeleiding. (zoekt in de eerste instantie zelf naar een oplossing bij confrontatie met een probleem)</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Zin voor orde en nauwkeurigheid:</a:t>
            </a:r>
            <a:endParaRPr sz="1100" b="1"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000000"/>
                </a:solidFill>
              </a:rPr>
              <a:t>5         	De leerling levert verzorgd werk af: de leerling heeft aandacht voor details, afwerking, finesses bij de uitvoering van de opdracht.</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CC0000"/>
                </a:solidFill>
              </a:rPr>
              <a:t>6	De leerling controleert nauwgezet eigen werk.</a:t>
            </a:r>
            <a:endParaRPr sz="1100" dirty="0">
              <a:solidFill>
                <a:srgbClr val="CC0000"/>
              </a:solidFill>
            </a:endParaRPr>
          </a:p>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Leervermogen:</a:t>
            </a:r>
            <a:endParaRPr sz="1100" b="1"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000000"/>
                </a:solidFill>
              </a:rPr>
              <a:t>6         	De leerling beoordeelt adequaat de leerprestaties via zelftoetsing of feedback.</a:t>
            </a:r>
            <a:endParaRPr sz="1100"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dirty="0">
                <a:solidFill>
                  <a:srgbClr val="000000"/>
                </a:solidFill>
              </a:rPr>
              <a:t>Informatie verwerken:</a:t>
            </a:r>
            <a:endParaRPr sz="1100" b="1" dirty="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dirty="0">
                <a:solidFill>
                  <a:srgbClr val="000000"/>
                </a:solidFill>
              </a:rPr>
              <a:t>7         	De leerling zoekt in bronnen op een efficiënte manier naar bruikbare informatie.</a:t>
            </a:r>
            <a:endParaRPr sz="1100" dirty="0">
              <a:solidFill>
                <a:srgbClr val="000000"/>
              </a:solidFill>
            </a:endParaRPr>
          </a:p>
          <a:p>
            <a:pPr marL="0" lvl="0" indent="0" algn="l" rtl="0">
              <a:spcBef>
                <a:spcPts val="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Mindset ? </a:t>
            </a:r>
            <a:endParaRPr/>
          </a:p>
        </p:txBody>
      </p:sp>
      <p:pic>
        <p:nvPicPr>
          <p:cNvPr id="161" name="Google Shape;161;p26"/>
          <p:cNvPicPr preferRelativeResize="0"/>
          <p:nvPr/>
        </p:nvPicPr>
        <p:blipFill>
          <a:blip r:embed="rId3">
            <a:alphaModFix/>
          </a:blip>
          <a:stretch>
            <a:fillRect/>
          </a:stretch>
        </p:blipFill>
        <p:spPr>
          <a:xfrm>
            <a:off x="4487000" y="225000"/>
            <a:ext cx="4236476" cy="1788175"/>
          </a:xfrm>
          <a:prstGeom prst="rect">
            <a:avLst/>
          </a:prstGeom>
          <a:noFill/>
          <a:ln>
            <a:noFill/>
          </a:ln>
        </p:spPr>
      </p:pic>
      <p:pic>
        <p:nvPicPr>
          <p:cNvPr id="162" name="Google Shape;162;p26"/>
          <p:cNvPicPr preferRelativeResize="0"/>
          <p:nvPr/>
        </p:nvPicPr>
        <p:blipFill>
          <a:blip r:embed="rId4">
            <a:alphaModFix/>
          </a:blip>
          <a:stretch>
            <a:fillRect/>
          </a:stretch>
        </p:blipFill>
        <p:spPr>
          <a:xfrm>
            <a:off x="280975" y="0"/>
            <a:ext cx="3589650" cy="525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Mindset ? </a:t>
            </a:r>
            <a:endParaRPr/>
          </a:p>
        </p:txBody>
      </p:sp>
      <p:pic>
        <p:nvPicPr>
          <p:cNvPr id="168" name="Google Shape;168;p27"/>
          <p:cNvPicPr preferRelativeResize="0"/>
          <p:nvPr/>
        </p:nvPicPr>
        <p:blipFill>
          <a:blip r:embed="rId3">
            <a:alphaModFix/>
          </a:blip>
          <a:stretch>
            <a:fillRect/>
          </a:stretch>
        </p:blipFill>
        <p:spPr>
          <a:xfrm>
            <a:off x="311700" y="1330850"/>
            <a:ext cx="6239675" cy="3498401"/>
          </a:xfrm>
          <a:prstGeom prst="rect">
            <a:avLst/>
          </a:prstGeom>
          <a:noFill/>
          <a:ln>
            <a:noFill/>
          </a:ln>
        </p:spPr>
      </p:pic>
      <p:sp>
        <p:nvSpPr>
          <p:cNvPr id="169" name="Google Shape;169;p27"/>
          <p:cNvSpPr/>
          <p:nvPr/>
        </p:nvSpPr>
        <p:spPr>
          <a:xfrm>
            <a:off x="6860300" y="881600"/>
            <a:ext cx="1819500" cy="1420800"/>
          </a:xfrm>
          <a:prstGeom prst="wedgeRectCallout">
            <a:avLst>
              <a:gd name="adj1" fmla="val -40459"/>
              <a:gd name="adj2" fmla="val 78968"/>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interview</a:t>
            </a:r>
            <a:endParaRPr/>
          </a:p>
          <a:p>
            <a:pPr marL="0" lvl="0" indent="0" algn="l" rtl="0">
              <a:spcBef>
                <a:spcPts val="0"/>
              </a:spcBef>
              <a:spcAft>
                <a:spcPts val="0"/>
              </a:spcAft>
              <a:buNone/>
            </a:pPr>
            <a:endParaRPr/>
          </a:p>
          <a:p>
            <a:pPr marL="0" lvl="0" indent="0" algn="l" rtl="0">
              <a:spcBef>
                <a:spcPts val="0"/>
              </a:spcBef>
              <a:spcAft>
                <a:spcPts val="0"/>
              </a:spcAft>
              <a:buNone/>
            </a:pPr>
            <a:r>
              <a:rPr lang="nl"/>
              <a:t>5 tot 6 stellingen die wijzen op growth mindset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31"/>
          <p:cNvSpPr txBox="1">
            <a:spLocks noGrp="1"/>
          </p:cNvSpPr>
          <p:nvPr>
            <p:ph type="body" idx="1"/>
          </p:nvPr>
        </p:nvSpPr>
        <p:spPr>
          <a:xfrm>
            <a:off x="311700" y="1152475"/>
            <a:ext cx="8520600" cy="3681412"/>
          </a:xfrm>
          <a:prstGeom prst="rect">
            <a:avLst/>
          </a:prstGeom>
        </p:spPr>
        <p:txBody>
          <a:bodyPr spcFirstLastPara="1" wrap="square" lIns="91425" tIns="91425" rIns="91425" bIns="91425" anchor="t" anchorCtr="0">
            <a:noAutofit/>
          </a:bodyPr>
          <a:lstStyle/>
          <a:p>
            <a:pPr marL="0" lvl="0" indent="0">
              <a:spcBef>
                <a:spcPts val="1600"/>
              </a:spcBef>
              <a:buNone/>
            </a:pPr>
            <a:r>
              <a:rPr lang="nl-NL" dirty="0"/>
              <a:t>Hoe ervaren de leerlingen de moeilijkheidsgraad?</a:t>
            </a:r>
          </a:p>
          <a:p>
            <a:pPr marL="0" lvl="0" indent="0" algn="l" rtl="0">
              <a:spcBef>
                <a:spcPts val="1600"/>
              </a:spcBef>
              <a:spcAft>
                <a:spcPts val="0"/>
              </a:spcAft>
              <a:buNone/>
            </a:pPr>
            <a:endParaRPr lang="nl-NL" dirty="0"/>
          </a:p>
          <a:p>
            <a:pPr marL="0" lvl="0" indent="0" algn="l" rtl="0">
              <a:spcBef>
                <a:spcPts val="1600"/>
              </a:spcBef>
              <a:spcAft>
                <a:spcPts val="0"/>
              </a:spcAft>
              <a:buNone/>
            </a:pPr>
            <a:endParaRPr lang="nl-NL" dirty="0"/>
          </a:p>
          <a:p>
            <a:pPr marL="0" lvl="0" indent="0" algn="l" rtl="0">
              <a:spcBef>
                <a:spcPts val="1600"/>
              </a:spcBef>
              <a:spcAft>
                <a:spcPts val="0"/>
              </a:spcAft>
              <a:buNone/>
            </a:pPr>
            <a:r>
              <a:rPr lang="nl-NL" dirty="0"/>
              <a:t>Hoe ervaren de leerlingen het opzet van de les?</a:t>
            </a:r>
          </a:p>
          <a:p>
            <a:pPr marL="0" lvl="0" indent="0" algn="l" rtl="0">
              <a:spcBef>
                <a:spcPts val="1600"/>
              </a:spcBef>
              <a:spcAft>
                <a:spcPts val="0"/>
              </a:spcAft>
              <a:buNone/>
            </a:pPr>
            <a:endParaRPr dirty="0"/>
          </a:p>
          <a:p>
            <a:pPr marL="0" lvl="0" indent="0" algn="l" rtl="0">
              <a:spcBef>
                <a:spcPts val="1600"/>
              </a:spcBef>
              <a:spcAft>
                <a:spcPts val="0"/>
              </a:spcAft>
              <a:buNone/>
            </a:pPr>
            <a:endParaRPr dirty="0"/>
          </a:p>
        </p:txBody>
      </p:sp>
      <p:sp>
        <p:nvSpPr>
          <p:cNvPr id="4" name="Google Shape;167;p27">
            <a:extLst>
              <a:ext uri="{FF2B5EF4-FFF2-40B4-BE49-F238E27FC236}">
                <a16:creationId xmlns:a16="http://schemas.microsoft.com/office/drawing/2014/main" id="{1685172E-0CA3-4086-8210-B3B43A350A10}"/>
              </a:ext>
            </a:extLst>
          </p:cNvPr>
          <p:cNvSpPr txBox="1">
            <a:spLocks noGrp="1"/>
          </p:cNvSpPr>
          <p:nvPr>
            <p:ph type="title"/>
          </p:nvPr>
        </p:nvSpPr>
        <p:spPr>
          <a:xfrm>
            <a:off x="311150" y="444500"/>
            <a:ext cx="8521700" cy="573088"/>
          </a:xfrm>
          <a:prstGeom prst="rect">
            <a:avLst/>
          </a:prstGeom>
          <a:solidFill>
            <a:srgbClr val="D9D9D9"/>
          </a:solidFill>
        </p:spPr>
        <p:txBody>
          <a:bodyPr spcFirstLastPara="1" wrap="square" lIns="91425" tIns="91425" rIns="91425" bIns="91425" anchor="t" anchorCtr="0">
            <a:noAutofit/>
          </a:bodyPr>
          <a:lstStyle/>
          <a:p>
            <a:r>
              <a:rPr lang="nl-NL" dirty="0"/>
              <a:t>Interviewvragen.. moeilijk te observeren punten:</a:t>
            </a:r>
            <a:br>
              <a:rPr lang="nl-NL" dirty="0"/>
            </a:br>
            <a:endParaRPr dirty="0"/>
          </a:p>
        </p:txBody>
      </p:sp>
      <p:pic>
        <p:nvPicPr>
          <p:cNvPr id="5" name="Afbeelding 4">
            <a:extLst>
              <a:ext uri="{FF2B5EF4-FFF2-40B4-BE49-F238E27FC236}">
                <a16:creationId xmlns:a16="http://schemas.microsoft.com/office/drawing/2014/main" id="{A386F001-65C2-4A5A-B287-C5D2D8E330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28700" y="2005623"/>
            <a:ext cx="5759450" cy="989330"/>
          </a:xfrm>
          <a:prstGeom prst="rect">
            <a:avLst/>
          </a:prstGeom>
          <a:noFill/>
          <a:ln>
            <a:noFill/>
          </a:ln>
        </p:spPr>
      </p:pic>
      <p:pic>
        <p:nvPicPr>
          <p:cNvPr id="2" name="Afbeelding 1">
            <a:extLst>
              <a:ext uri="{FF2B5EF4-FFF2-40B4-BE49-F238E27FC236}">
                <a16:creationId xmlns:a16="http://schemas.microsoft.com/office/drawing/2014/main" id="{2D8E7454-37D7-408A-BB92-C63CB96E3ACF}"/>
              </a:ext>
            </a:extLst>
          </p:cNvPr>
          <p:cNvPicPr>
            <a:picLocks noChangeAspect="1"/>
          </p:cNvPicPr>
          <p:nvPr/>
        </p:nvPicPr>
        <p:blipFill>
          <a:blip r:embed="rId4"/>
          <a:stretch>
            <a:fillRect/>
          </a:stretch>
        </p:blipFill>
        <p:spPr>
          <a:xfrm>
            <a:off x="3228700" y="3538487"/>
            <a:ext cx="5391150" cy="1295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Google Shape;167;p27">
            <a:extLst>
              <a:ext uri="{FF2B5EF4-FFF2-40B4-BE49-F238E27FC236}">
                <a16:creationId xmlns:a16="http://schemas.microsoft.com/office/drawing/2014/main" id="{1685172E-0CA3-4086-8210-B3B43A350A10}"/>
              </a:ext>
            </a:extLst>
          </p:cNvPr>
          <p:cNvSpPr txBox="1">
            <a:spLocks noGrp="1"/>
          </p:cNvSpPr>
          <p:nvPr>
            <p:ph type="title"/>
          </p:nvPr>
        </p:nvSpPr>
        <p:spPr>
          <a:xfrm>
            <a:off x="311700" y="445025"/>
            <a:ext cx="8520600" cy="979738"/>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NL" dirty="0"/>
              <a:t>Hoe schatten de leerlingen zichzelf in op onze observatiepunten? </a:t>
            </a:r>
            <a:endParaRPr dirty="0"/>
          </a:p>
        </p:txBody>
      </p:sp>
      <p:sp>
        <p:nvSpPr>
          <p:cNvPr id="2" name="Tijdelijke aanduiding voor tekst 1">
            <a:extLst>
              <a:ext uri="{FF2B5EF4-FFF2-40B4-BE49-F238E27FC236}">
                <a16:creationId xmlns:a16="http://schemas.microsoft.com/office/drawing/2014/main" id="{A209A974-E15C-43E0-B800-1C19B2D83305}"/>
              </a:ext>
            </a:extLst>
          </p:cNvPr>
          <p:cNvSpPr>
            <a:spLocks noGrp="1"/>
          </p:cNvSpPr>
          <p:nvPr>
            <p:ph type="body" idx="1"/>
          </p:nvPr>
        </p:nvSpPr>
        <p:spPr>
          <a:xfrm>
            <a:off x="92244" y="2251440"/>
            <a:ext cx="2720130" cy="1836543"/>
          </a:xfrm>
        </p:spPr>
        <p:txBody>
          <a:bodyPr/>
          <a:lstStyle/>
          <a:p>
            <a:r>
              <a:rPr lang="nl-NL" dirty="0"/>
              <a:t>In de beide klassen geven de case-leerlingen gelijklopende scores als de observator. </a:t>
            </a:r>
          </a:p>
          <a:p>
            <a:r>
              <a:rPr lang="nl-NL" dirty="0"/>
              <a:t>Bij onzekerheid valt een lagere score op.</a:t>
            </a:r>
            <a:endParaRPr lang="nl-BE" dirty="0"/>
          </a:p>
        </p:txBody>
      </p:sp>
      <p:pic>
        <p:nvPicPr>
          <p:cNvPr id="7" name="Afbeelding 6">
            <a:extLst>
              <a:ext uri="{FF2B5EF4-FFF2-40B4-BE49-F238E27FC236}">
                <a16:creationId xmlns:a16="http://schemas.microsoft.com/office/drawing/2014/main" id="{9219F2C5-872A-4374-B743-87C68C832EF9}"/>
              </a:ext>
            </a:extLst>
          </p:cNvPr>
          <p:cNvPicPr>
            <a:picLocks noChangeAspect="1"/>
          </p:cNvPicPr>
          <p:nvPr/>
        </p:nvPicPr>
        <p:blipFill rotWithShape="1">
          <a:blip r:embed="rId3"/>
          <a:srcRect l="4796" r="4791"/>
          <a:stretch/>
        </p:blipFill>
        <p:spPr>
          <a:xfrm>
            <a:off x="3169920" y="1640950"/>
            <a:ext cx="5881836" cy="3057525"/>
          </a:xfrm>
          <a:prstGeom prst="rect">
            <a:avLst/>
          </a:prstGeom>
        </p:spPr>
      </p:pic>
    </p:spTree>
    <p:extLst>
      <p:ext uri="{BB962C8B-B14F-4D97-AF65-F5344CB8AC3E}">
        <p14:creationId xmlns:p14="http://schemas.microsoft.com/office/powerpoint/2010/main" val="3015567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Antwoord op onderzoeksvraag?</a:t>
            </a:r>
            <a:endParaRPr/>
          </a:p>
        </p:txBody>
      </p:sp>
      <p:sp>
        <p:nvSpPr>
          <p:cNvPr id="175" name="Google Shape;175;p28"/>
          <p:cNvSpPr txBox="1">
            <a:spLocks noGrp="1"/>
          </p:cNvSpPr>
          <p:nvPr>
            <p:ph type="body" idx="1"/>
          </p:nvPr>
        </p:nvSpPr>
        <p:spPr>
          <a:xfrm>
            <a:off x="311700" y="1152475"/>
            <a:ext cx="8520600" cy="2634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400" dirty="0">
                <a:solidFill>
                  <a:schemeClr val="dk1"/>
                </a:solidFill>
                <a:highlight>
                  <a:srgbClr val="FFFFFF"/>
                </a:highlight>
              </a:rPr>
              <a:t>Wij willen in deze Lesson Study focussen op </a:t>
            </a:r>
            <a:endParaRPr sz="1400" dirty="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nl" sz="1400" dirty="0">
                <a:solidFill>
                  <a:schemeClr val="dk1"/>
                </a:solidFill>
                <a:highlight>
                  <a:srgbClr val="FFFFFF"/>
                </a:highlight>
              </a:rPr>
              <a:t>de nood </a:t>
            </a:r>
            <a:r>
              <a:rPr lang="nl" sz="1400" b="1" dirty="0">
                <a:solidFill>
                  <a:srgbClr val="3C78D8"/>
                </a:solidFill>
                <a:highlight>
                  <a:srgbClr val="FFFFFF"/>
                </a:highlight>
              </a:rPr>
              <a:t>taakspanning</a:t>
            </a:r>
            <a:r>
              <a:rPr lang="nl" sz="1400" dirty="0">
                <a:solidFill>
                  <a:schemeClr val="dk1"/>
                </a:solidFill>
                <a:highlight>
                  <a:srgbClr val="FFFFFF"/>
                </a:highlight>
              </a:rPr>
              <a:t> te bevorderen </a:t>
            </a:r>
            <a:endParaRPr sz="1400" dirty="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nl" sz="1400" dirty="0">
                <a:solidFill>
                  <a:schemeClr val="dk1"/>
                </a:solidFill>
                <a:highlight>
                  <a:srgbClr val="FFFFFF"/>
                </a:highlight>
              </a:rPr>
              <a:t>en nagaan welk effect de lesaanpak, nl. een </a:t>
            </a:r>
            <a:r>
              <a:rPr lang="nl" sz="1400" b="1" dirty="0">
                <a:solidFill>
                  <a:srgbClr val="3C78D8"/>
                </a:solidFill>
                <a:highlight>
                  <a:srgbClr val="FFFFFF"/>
                </a:highlight>
              </a:rPr>
              <a:t>gedifferentieerd leerpad</a:t>
            </a:r>
            <a:r>
              <a:rPr lang="nl" sz="1400" dirty="0">
                <a:solidFill>
                  <a:schemeClr val="dk1"/>
                </a:solidFill>
                <a:highlight>
                  <a:srgbClr val="FFFFFF"/>
                </a:highlight>
              </a:rPr>
              <a:t> </a:t>
            </a:r>
            <a:r>
              <a:rPr lang="nl" sz="1400" i="1" dirty="0">
                <a:solidFill>
                  <a:schemeClr val="dk1"/>
                </a:solidFill>
                <a:highlight>
                  <a:srgbClr val="FFFFFF"/>
                </a:highlight>
              </a:rPr>
              <a:t>* </a:t>
            </a:r>
            <a:r>
              <a:rPr lang="nl" sz="1400" dirty="0">
                <a:solidFill>
                  <a:schemeClr val="dk1"/>
                </a:solidFill>
                <a:highlight>
                  <a:srgbClr val="FFFFFF"/>
                </a:highlight>
              </a:rPr>
              <a:t>heeft op de </a:t>
            </a:r>
            <a:r>
              <a:rPr lang="nl" sz="1400" b="1" dirty="0">
                <a:solidFill>
                  <a:srgbClr val="3C78D8"/>
                </a:solidFill>
                <a:highlight>
                  <a:srgbClr val="FFFFFF"/>
                </a:highlight>
              </a:rPr>
              <a:t>intrinsieke motivatie</a:t>
            </a:r>
            <a:r>
              <a:rPr lang="nl" sz="1400" dirty="0">
                <a:solidFill>
                  <a:schemeClr val="dk1"/>
                </a:solidFill>
                <a:highlight>
                  <a:srgbClr val="FFFFFF"/>
                </a:highlight>
              </a:rPr>
              <a:t> bij </a:t>
            </a:r>
            <a:r>
              <a:rPr lang="nl" sz="1400">
                <a:solidFill>
                  <a:schemeClr val="dk1"/>
                </a:solidFill>
                <a:highlight>
                  <a:srgbClr val="FFFFFF"/>
                </a:highlight>
              </a:rPr>
              <a:t>cognitief </a:t>
            </a:r>
            <a:r>
              <a:rPr lang="nl" sz="1400" smtClean="0">
                <a:solidFill>
                  <a:schemeClr val="dk1"/>
                </a:solidFill>
                <a:highlight>
                  <a:srgbClr val="FFFFFF"/>
                </a:highlight>
              </a:rPr>
              <a:t>begaafde </a:t>
            </a:r>
            <a:r>
              <a:rPr lang="nl" sz="1400" dirty="0">
                <a:solidFill>
                  <a:schemeClr val="dk1"/>
                </a:solidFill>
                <a:highlight>
                  <a:srgbClr val="FFFFFF"/>
                </a:highlight>
              </a:rPr>
              <a:t>leerlingen </a:t>
            </a:r>
            <a:endParaRPr sz="1400" dirty="0">
              <a:solidFill>
                <a:schemeClr val="dk1"/>
              </a:solidFill>
              <a:highlight>
                <a:srgbClr val="FFFFFF"/>
              </a:highlight>
            </a:endParaRPr>
          </a:p>
          <a:p>
            <a:pPr marL="457200" lvl="0" indent="-317500" algn="l" rtl="0">
              <a:lnSpc>
                <a:spcPct val="115000"/>
              </a:lnSpc>
              <a:spcBef>
                <a:spcPts val="0"/>
              </a:spcBef>
              <a:spcAft>
                <a:spcPts val="0"/>
              </a:spcAft>
              <a:buClr>
                <a:schemeClr val="dk1"/>
              </a:buClr>
              <a:buSzPts val="1400"/>
              <a:buChar char="●"/>
            </a:pPr>
            <a:r>
              <a:rPr lang="nl" sz="1400" dirty="0">
                <a:solidFill>
                  <a:schemeClr val="dk1"/>
                </a:solidFill>
                <a:highlight>
                  <a:srgbClr val="FFFFFF"/>
                </a:highlight>
              </a:rPr>
              <a:t>en welke eventuele andere factoren zoals het </a:t>
            </a:r>
            <a:r>
              <a:rPr lang="nl" sz="1400" b="1" dirty="0">
                <a:solidFill>
                  <a:srgbClr val="3C78D8"/>
                </a:solidFill>
                <a:highlight>
                  <a:srgbClr val="FFFFFF"/>
                </a:highlight>
              </a:rPr>
              <a:t>homogeen groeperen</a:t>
            </a:r>
            <a:r>
              <a:rPr lang="nl" sz="1400" dirty="0">
                <a:solidFill>
                  <a:schemeClr val="dk1"/>
                </a:solidFill>
                <a:highlight>
                  <a:srgbClr val="FFFFFF"/>
                </a:highlight>
              </a:rPr>
              <a:t> van leerlingen hierbij een rol spelen en de </a:t>
            </a:r>
            <a:r>
              <a:rPr lang="nl" sz="1400" b="1" dirty="0">
                <a:solidFill>
                  <a:srgbClr val="3C78D8"/>
                </a:solidFill>
                <a:highlight>
                  <a:srgbClr val="FFFFFF"/>
                </a:highlight>
              </a:rPr>
              <a:t>keuzevrijheid</a:t>
            </a:r>
            <a:r>
              <a:rPr lang="nl" sz="1400" dirty="0">
                <a:solidFill>
                  <a:schemeClr val="dk1"/>
                </a:solidFill>
                <a:highlight>
                  <a:srgbClr val="FFFFFF"/>
                </a:highlight>
              </a:rPr>
              <a:t> in hun leerpad en het effect van de </a:t>
            </a:r>
            <a:r>
              <a:rPr lang="nl" sz="1400" b="1" dirty="0">
                <a:solidFill>
                  <a:srgbClr val="3C78D8"/>
                </a:solidFill>
                <a:highlight>
                  <a:srgbClr val="FFFFFF"/>
                </a:highlight>
              </a:rPr>
              <a:t>motiverende quotes</a:t>
            </a:r>
            <a:r>
              <a:rPr lang="nl" sz="1400" dirty="0">
                <a:solidFill>
                  <a:schemeClr val="dk1"/>
                </a:solidFill>
                <a:highlight>
                  <a:srgbClr val="FFFFFF"/>
                </a:highlight>
              </a:rPr>
              <a:t> tijdens hun groepswerk.</a:t>
            </a:r>
            <a:endParaRPr sz="1400" dirty="0">
              <a:solidFill>
                <a:schemeClr val="dk1"/>
              </a:solidFill>
              <a:highlight>
                <a:srgbClr val="FFFFFF"/>
              </a:highlight>
            </a:endParaRPr>
          </a:p>
          <a:p>
            <a:pPr marL="0" lvl="0" indent="0" algn="l" rtl="0">
              <a:spcBef>
                <a:spcPts val="0"/>
              </a:spcBef>
              <a:spcAft>
                <a:spcPts val="0"/>
              </a:spcAft>
              <a:buNone/>
            </a:pPr>
            <a:endParaRPr sz="1400" dirty="0"/>
          </a:p>
          <a:p>
            <a:pPr marL="0" lvl="0" indent="0" algn="l" rtl="0">
              <a:lnSpc>
                <a:spcPct val="115000"/>
              </a:lnSpc>
              <a:spcBef>
                <a:spcPts val="1600"/>
              </a:spcBef>
              <a:spcAft>
                <a:spcPts val="0"/>
              </a:spcAft>
              <a:buNone/>
            </a:pPr>
            <a:r>
              <a:rPr lang="nl" sz="1400" i="1" dirty="0">
                <a:solidFill>
                  <a:schemeClr val="dk1"/>
                </a:solidFill>
                <a:highlight>
                  <a:srgbClr val="FFFFFF"/>
                </a:highlight>
              </a:rPr>
              <a:t>* korte klassikale instructie gevolgd door begeleid groepswerk via webquest</a:t>
            </a:r>
            <a:endParaRPr sz="1400" dirty="0"/>
          </a:p>
        </p:txBody>
      </p:sp>
      <p:cxnSp>
        <p:nvCxnSpPr>
          <p:cNvPr id="176" name="Google Shape;176;p28"/>
          <p:cNvCxnSpPr/>
          <p:nvPr/>
        </p:nvCxnSpPr>
        <p:spPr>
          <a:xfrm>
            <a:off x="765250" y="2777375"/>
            <a:ext cx="1099200" cy="114900"/>
          </a:xfrm>
          <a:prstGeom prst="straightConnector1">
            <a:avLst/>
          </a:prstGeom>
          <a:noFill/>
          <a:ln w="28575" cap="flat" cmpd="sng">
            <a:solidFill>
              <a:schemeClr val="dk2"/>
            </a:solidFill>
            <a:prstDash val="solid"/>
            <a:round/>
            <a:headEnd type="none" w="med" len="med"/>
            <a:tailEnd type="none" w="med" len="med"/>
          </a:ln>
        </p:spPr>
      </p:cxnSp>
      <p:cxnSp>
        <p:nvCxnSpPr>
          <p:cNvPr id="177" name="Google Shape;177;p28"/>
          <p:cNvCxnSpPr/>
          <p:nvPr/>
        </p:nvCxnSpPr>
        <p:spPr>
          <a:xfrm rot="10800000" flipH="1">
            <a:off x="4282100" y="2565250"/>
            <a:ext cx="4198500" cy="122100"/>
          </a:xfrm>
          <a:prstGeom prst="straightConnector1">
            <a:avLst/>
          </a:prstGeom>
          <a:noFill/>
          <a:ln w="28575" cap="flat" cmpd="sng">
            <a:solidFill>
              <a:schemeClr val="dk2"/>
            </a:solidFill>
            <a:prstDash val="solid"/>
            <a:round/>
            <a:headEnd type="none" w="med" len="med"/>
            <a:tailEnd type="none" w="med" len="med"/>
          </a:ln>
        </p:spPr>
      </p:cxnSp>
      <p:sp>
        <p:nvSpPr>
          <p:cNvPr id="178" name="Google Shape;178;p28"/>
          <p:cNvSpPr/>
          <p:nvPr/>
        </p:nvSpPr>
        <p:spPr>
          <a:xfrm>
            <a:off x="5902325" y="295650"/>
            <a:ext cx="2930100" cy="810000"/>
          </a:xfrm>
          <a:prstGeom prst="wedgeRectCallout">
            <a:avLst>
              <a:gd name="adj1" fmla="val -28277"/>
              <a:gd name="adj2" fmla="val 76204"/>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Char char="●"/>
            </a:pPr>
            <a:r>
              <a:rPr lang="nl" sz="1000">
                <a:solidFill>
                  <a:schemeClr val="dk1"/>
                </a:solidFill>
              </a:rPr>
              <a:t>Autonomie - ondersteuning en structuur</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nl" sz="1000">
                <a:solidFill>
                  <a:schemeClr val="dk1"/>
                </a:solidFill>
              </a:rPr>
              <a:t>Verbondenheid</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nl" sz="1000">
                <a:solidFill>
                  <a:schemeClr val="dk1"/>
                </a:solidFill>
              </a:rPr>
              <a:t>Competentie</a:t>
            </a:r>
            <a:endParaRPr sz="1000">
              <a:solidFill>
                <a:schemeClr val="dk1"/>
              </a:solidFill>
            </a:endParaRPr>
          </a:p>
        </p:txBody>
      </p:sp>
      <p:sp>
        <p:nvSpPr>
          <p:cNvPr id="179" name="Google Shape;179;p28"/>
          <p:cNvSpPr/>
          <p:nvPr/>
        </p:nvSpPr>
        <p:spPr>
          <a:xfrm>
            <a:off x="411675" y="3921525"/>
            <a:ext cx="3439800" cy="79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Taakspanning:</a:t>
            </a:r>
            <a:endParaRPr/>
          </a:p>
          <a:p>
            <a:pPr marL="0" lvl="0" indent="0" algn="l" rtl="0">
              <a:spcBef>
                <a:spcPts val="0"/>
              </a:spcBef>
              <a:spcAft>
                <a:spcPts val="0"/>
              </a:spcAft>
              <a:buNone/>
            </a:pPr>
            <a:r>
              <a:rPr lang="nl"/>
              <a:t>algemeen -&gt; positief</a:t>
            </a:r>
            <a:endParaRPr/>
          </a:p>
        </p:txBody>
      </p:sp>
      <p:sp>
        <p:nvSpPr>
          <p:cNvPr id="180" name="Google Shape;180;p28"/>
          <p:cNvSpPr/>
          <p:nvPr/>
        </p:nvSpPr>
        <p:spPr>
          <a:xfrm>
            <a:off x="2552675" y="3921525"/>
            <a:ext cx="3439800" cy="79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Homogeen groeperen:</a:t>
            </a:r>
            <a:endParaRPr/>
          </a:p>
          <a:p>
            <a:pPr marL="0" lvl="0" indent="0" algn="l" rtl="0">
              <a:spcBef>
                <a:spcPts val="0"/>
              </a:spcBef>
              <a:spcAft>
                <a:spcPts val="0"/>
              </a:spcAft>
              <a:buNone/>
            </a:pPr>
            <a:r>
              <a:rPr lang="nl"/>
              <a:t>bevestiging (LS1)</a:t>
            </a:r>
            <a:endParaRPr/>
          </a:p>
        </p:txBody>
      </p:sp>
      <p:sp>
        <p:nvSpPr>
          <p:cNvPr id="181" name="Google Shape;181;p28"/>
          <p:cNvSpPr/>
          <p:nvPr/>
        </p:nvSpPr>
        <p:spPr>
          <a:xfrm>
            <a:off x="4629375" y="3921525"/>
            <a:ext cx="3439800" cy="79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Keuzevrijheid:</a:t>
            </a:r>
            <a:endParaRPr/>
          </a:p>
          <a:p>
            <a:pPr marL="0" lvl="0" indent="0" algn="l" rtl="0">
              <a:spcBef>
                <a:spcPts val="0"/>
              </a:spcBef>
              <a:spcAft>
                <a:spcPts val="0"/>
              </a:spcAft>
              <a:buNone/>
            </a:pPr>
            <a:r>
              <a:rPr lang="nl"/>
              <a:t>geslaagd / aandachtspunt: structuur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dirty="0"/>
              <a:t>Effect van de aanpak: </a:t>
            </a:r>
            <a:r>
              <a:rPr lang="nl-BE" dirty="0"/>
              <a:t>resultaten bevraging</a:t>
            </a:r>
            <a:endParaRPr dirty="0"/>
          </a:p>
        </p:txBody>
      </p:sp>
      <p:pic>
        <p:nvPicPr>
          <p:cNvPr id="4" name="Afbeelding 3">
            <a:extLst>
              <a:ext uri="{FF2B5EF4-FFF2-40B4-BE49-F238E27FC236}">
                <a16:creationId xmlns:a16="http://schemas.microsoft.com/office/drawing/2014/main" id="{FEE38D5B-15D6-4154-ACDB-3F5EB3FC17CE}"/>
              </a:ext>
            </a:extLst>
          </p:cNvPr>
          <p:cNvPicPr>
            <a:picLocks noChangeAspect="1"/>
          </p:cNvPicPr>
          <p:nvPr/>
        </p:nvPicPr>
        <p:blipFill>
          <a:blip r:embed="rId3"/>
          <a:stretch>
            <a:fillRect/>
          </a:stretch>
        </p:blipFill>
        <p:spPr>
          <a:xfrm>
            <a:off x="1525678" y="1182242"/>
            <a:ext cx="6092644" cy="39612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Onderzoeksvraag	</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dirty="0">
                <a:solidFill>
                  <a:schemeClr val="dk1"/>
                </a:solidFill>
                <a:highlight>
                  <a:srgbClr val="FFFFFF"/>
                </a:highlight>
              </a:rPr>
              <a:t>Wij willen in deze Lesson Study focussen op </a:t>
            </a:r>
            <a:r>
              <a:rPr lang="nl" sz="1100" dirty="0">
                <a:solidFill>
                  <a:schemeClr val="dk1"/>
                </a:solidFill>
                <a:latin typeface="Courier New"/>
                <a:ea typeface="Courier New"/>
                <a:cs typeface="Courier New"/>
                <a:sym typeface="Courier New"/>
              </a:rPr>
              <a:t>o   </a:t>
            </a:r>
            <a:endParaRPr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nl" dirty="0">
                <a:solidFill>
                  <a:schemeClr val="dk1"/>
                </a:solidFill>
                <a:highlight>
                  <a:srgbClr val="FFFFFF"/>
                </a:highlight>
              </a:rPr>
              <a:t>de nood </a:t>
            </a:r>
            <a:r>
              <a:rPr lang="nl" b="1" dirty="0">
                <a:solidFill>
                  <a:srgbClr val="3C78D8"/>
                </a:solidFill>
                <a:highlight>
                  <a:srgbClr val="FFFFFF"/>
                </a:highlight>
              </a:rPr>
              <a:t>taakspanning</a:t>
            </a:r>
            <a:r>
              <a:rPr lang="nl" dirty="0">
                <a:solidFill>
                  <a:schemeClr val="dk1"/>
                </a:solidFill>
                <a:highlight>
                  <a:srgbClr val="FFFFFF"/>
                </a:highlight>
              </a:rPr>
              <a:t> te bevorderen </a:t>
            </a:r>
            <a:endParaRPr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nl" dirty="0">
                <a:solidFill>
                  <a:schemeClr val="dk1"/>
                </a:solidFill>
                <a:highlight>
                  <a:srgbClr val="FFFFFF"/>
                </a:highlight>
              </a:rPr>
              <a:t>en nagaan welk effect de lesaanpak, nl. een </a:t>
            </a:r>
            <a:r>
              <a:rPr lang="nl" b="1" dirty="0">
                <a:solidFill>
                  <a:srgbClr val="3C78D8"/>
                </a:solidFill>
                <a:highlight>
                  <a:srgbClr val="FFFFFF"/>
                </a:highlight>
              </a:rPr>
              <a:t>gedifferentieerd leerpad</a:t>
            </a:r>
            <a:r>
              <a:rPr lang="nl" dirty="0">
                <a:solidFill>
                  <a:schemeClr val="dk1"/>
                </a:solidFill>
                <a:highlight>
                  <a:srgbClr val="FFFFFF"/>
                </a:highlight>
              </a:rPr>
              <a:t> </a:t>
            </a:r>
            <a:r>
              <a:rPr lang="nl" i="1" dirty="0">
                <a:solidFill>
                  <a:schemeClr val="dk1"/>
                </a:solidFill>
                <a:highlight>
                  <a:srgbClr val="FFFFFF"/>
                </a:highlight>
              </a:rPr>
              <a:t>* </a:t>
            </a:r>
            <a:r>
              <a:rPr lang="nl" dirty="0">
                <a:solidFill>
                  <a:schemeClr val="dk1"/>
                </a:solidFill>
                <a:highlight>
                  <a:srgbClr val="FFFFFF"/>
                </a:highlight>
              </a:rPr>
              <a:t>heeft op de </a:t>
            </a:r>
            <a:r>
              <a:rPr lang="nl" b="1" dirty="0">
                <a:solidFill>
                  <a:srgbClr val="3C78D8"/>
                </a:solidFill>
                <a:highlight>
                  <a:srgbClr val="FFFFFF"/>
                </a:highlight>
              </a:rPr>
              <a:t>intrinsieke motivatie</a:t>
            </a:r>
            <a:r>
              <a:rPr lang="nl" dirty="0">
                <a:solidFill>
                  <a:schemeClr val="dk1"/>
                </a:solidFill>
                <a:highlight>
                  <a:srgbClr val="FFFFFF"/>
                </a:highlight>
              </a:rPr>
              <a:t> bij cognitief </a:t>
            </a:r>
            <a:r>
              <a:rPr lang="nl" dirty="0" smtClean="0">
                <a:solidFill>
                  <a:schemeClr val="dk1"/>
                </a:solidFill>
                <a:highlight>
                  <a:srgbClr val="FFFFFF"/>
                </a:highlight>
              </a:rPr>
              <a:t>begaafde </a:t>
            </a:r>
            <a:r>
              <a:rPr lang="nl" dirty="0">
                <a:solidFill>
                  <a:schemeClr val="dk1"/>
                </a:solidFill>
                <a:highlight>
                  <a:srgbClr val="FFFFFF"/>
                </a:highlight>
              </a:rPr>
              <a:t>leerlingen </a:t>
            </a:r>
            <a:endParaRPr dirty="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nl" dirty="0">
                <a:solidFill>
                  <a:schemeClr val="dk1"/>
                </a:solidFill>
                <a:highlight>
                  <a:srgbClr val="FFFFFF"/>
                </a:highlight>
              </a:rPr>
              <a:t>en welke eventuele andere factoren zoals het </a:t>
            </a:r>
            <a:r>
              <a:rPr lang="nl" b="1" dirty="0">
                <a:solidFill>
                  <a:srgbClr val="3C78D8"/>
                </a:solidFill>
                <a:highlight>
                  <a:srgbClr val="FFFFFF"/>
                </a:highlight>
              </a:rPr>
              <a:t>homogeen groeperen</a:t>
            </a:r>
            <a:r>
              <a:rPr lang="nl" dirty="0">
                <a:solidFill>
                  <a:schemeClr val="dk1"/>
                </a:solidFill>
                <a:highlight>
                  <a:srgbClr val="FFFFFF"/>
                </a:highlight>
              </a:rPr>
              <a:t> van leerlingen hierbij een rol spelen en de </a:t>
            </a:r>
            <a:r>
              <a:rPr lang="nl" b="1" dirty="0">
                <a:solidFill>
                  <a:srgbClr val="3C78D8"/>
                </a:solidFill>
                <a:highlight>
                  <a:srgbClr val="FFFFFF"/>
                </a:highlight>
              </a:rPr>
              <a:t>keuzevrijheid</a:t>
            </a:r>
            <a:r>
              <a:rPr lang="nl" dirty="0">
                <a:solidFill>
                  <a:schemeClr val="dk1"/>
                </a:solidFill>
                <a:highlight>
                  <a:srgbClr val="FFFFFF"/>
                </a:highlight>
              </a:rPr>
              <a:t> in hun leerpad en het effect van de </a:t>
            </a:r>
            <a:r>
              <a:rPr lang="nl" b="1" dirty="0">
                <a:solidFill>
                  <a:srgbClr val="3C78D8"/>
                </a:solidFill>
                <a:highlight>
                  <a:srgbClr val="FFFFFF"/>
                </a:highlight>
              </a:rPr>
              <a:t>motiverende quotes</a:t>
            </a:r>
            <a:r>
              <a:rPr lang="nl" dirty="0">
                <a:solidFill>
                  <a:schemeClr val="dk1"/>
                </a:solidFill>
                <a:highlight>
                  <a:srgbClr val="FFFFFF"/>
                </a:highlight>
              </a:rPr>
              <a:t> tijdens hun groepswerk.</a:t>
            </a:r>
            <a:endParaRPr dirty="0">
              <a:solidFill>
                <a:schemeClr val="dk1"/>
              </a:solidFill>
              <a:highlight>
                <a:srgbClr val="FFFFFF"/>
              </a:highlight>
            </a:endParaRPr>
          </a:p>
          <a:p>
            <a:pPr marL="0" lvl="0" indent="0" algn="l" rtl="0">
              <a:spcBef>
                <a:spcPts val="0"/>
              </a:spcBef>
              <a:spcAft>
                <a:spcPts val="0"/>
              </a:spcAft>
              <a:buNone/>
            </a:pPr>
            <a:endParaRPr dirty="0"/>
          </a:p>
          <a:p>
            <a:pPr marL="0" lvl="0" indent="0" algn="l" rtl="0">
              <a:lnSpc>
                <a:spcPct val="115000"/>
              </a:lnSpc>
              <a:spcBef>
                <a:spcPts val="1600"/>
              </a:spcBef>
              <a:spcAft>
                <a:spcPts val="0"/>
              </a:spcAft>
              <a:buNone/>
            </a:pPr>
            <a:r>
              <a:rPr lang="nl" i="1" dirty="0">
                <a:solidFill>
                  <a:schemeClr val="dk1"/>
                </a:solidFill>
                <a:highlight>
                  <a:srgbClr val="FFFFFF"/>
                </a:highlight>
              </a:rPr>
              <a:t>* korte klassikale instructie gevolgd door begeleid groepswerk via webquest</a:t>
            </a:r>
            <a:endParaRPr dirty="0"/>
          </a:p>
        </p:txBody>
      </p:sp>
      <p:sp>
        <p:nvSpPr>
          <p:cNvPr id="63" name="Google Shape;63;p14"/>
          <p:cNvSpPr/>
          <p:nvPr/>
        </p:nvSpPr>
        <p:spPr>
          <a:xfrm>
            <a:off x="5902325" y="295650"/>
            <a:ext cx="2930100" cy="810000"/>
          </a:xfrm>
          <a:prstGeom prst="wedgeRectCallout">
            <a:avLst>
              <a:gd name="adj1" fmla="val -28277"/>
              <a:gd name="adj2" fmla="val 76204"/>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Char char="●"/>
            </a:pPr>
            <a:r>
              <a:rPr lang="nl" sz="1000">
                <a:solidFill>
                  <a:schemeClr val="dk1"/>
                </a:solidFill>
              </a:rPr>
              <a:t>Autonomie - ondersteuning en structuur</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nl" sz="1000">
                <a:solidFill>
                  <a:schemeClr val="dk1"/>
                </a:solidFill>
              </a:rPr>
              <a:t>Verbondenheid</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nl" sz="1000">
                <a:solidFill>
                  <a:schemeClr val="dk1"/>
                </a:solidFill>
              </a:rPr>
              <a:t>Competentie</a:t>
            </a:r>
            <a:endParaRPr sz="1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4" name="Afbeelding 3">
            <a:extLst>
              <a:ext uri="{FF2B5EF4-FFF2-40B4-BE49-F238E27FC236}">
                <a16:creationId xmlns:a16="http://schemas.microsoft.com/office/drawing/2014/main" id="{7785E6FB-EAD0-4B12-80F6-A20DE0EC45ED}"/>
              </a:ext>
            </a:extLst>
          </p:cNvPr>
          <p:cNvPicPr>
            <a:picLocks noChangeAspect="1"/>
          </p:cNvPicPr>
          <p:nvPr/>
        </p:nvPicPr>
        <p:blipFill>
          <a:blip r:embed="rId3"/>
          <a:stretch>
            <a:fillRect/>
          </a:stretch>
        </p:blipFill>
        <p:spPr>
          <a:xfrm>
            <a:off x="898535" y="0"/>
            <a:ext cx="7933765"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2212AC-8075-4C16-BB36-26F09E441801}"/>
              </a:ext>
            </a:extLst>
          </p:cNvPr>
          <p:cNvPicPr>
            <a:picLocks noChangeAspect="1"/>
          </p:cNvPicPr>
          <p:nvPr/>
        </p:nvPicPr>
        <p:blipFill>
          <a:blip r:embed="rId3"/>
          <a:stretch>
            <a:fillRect/>
          </a:stretch>
        </p:blipFill>
        <p:spPr>
          <a:xfrm>
            <a:off x="666134" y="0"/>
            <a:ext cx="7811732" cy="5143500"/>
          </a:xfrm>
          <a:prstGeom prst="rect">
            <a:avLst/>
          </a:prstGeom>
        </p:spPr>
      </p:pic>
    </p:spTree>
    <p:extLst>
      <p:ext uri="{BB962C8B-B14F-4D97-AF65-F5344CB8AC3E}">
        <p14:creationId xmlns:p14="http://schemas.microsoft.com/office/powerpoint/2010/main" val="2317564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6;p29">
            <a:extLst>
              <a:ext uri="{FF2B5EF4-FFF2-40B4-BE49-F238E27FC236}">
                <a16:creationId xmlns:a16="http://schemas.microsoft.com/office/drawing/2014/main" id="{C38683E9-6FB4-48AF-9FEF-4B755CC9379C}"/>
              </a:ext>
            </a:extLst>
          </p:cNvPr>
          <p:cNvSpPr txBox="1">
            <a:spLocks noGrp="1"/>
          </p:cNvSpPr>
          <p:nvPr>
            <p:ph type="title"/>
          </p:nvPr>
        </p:nvSpPr>
        <p:spPr>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NL" dirty="0"/>
              <a:t>Andere leerpunten?</a:t>
            </a:r>
            <a:endParaRPr dirty="0"/>
          </a:p>
        </p:txBody>
      </p:sp>
      <p:sp>
        <p:nvSpPr>
          <p:cNvPr id="7" name="Tijdelijke aanduiding voor tekst 6">
            <a:extLst>
              <a:ext uri="{FF2B5EF4-FFF2-40B4-BE49-F238E27FC236}">
                <a16:creationId xmlns:a16="http://schemas.microsoft.com/office/drawing/2014/main" id="{9AD1EB02-85F3-41DE-9172-A312150B4F17}"/>
              </a:ext>
            </a:extLst>
          </p:cNvPr>
          <p:cNvSpPr>
            <a:spLocks noGrp="1"/>
          </p:cNvSpPr>
          <p:nvPr>
            <p:ph type="body" idx="1"/>
          </p:nvPr>
        </p:nvSpPr>
        <p:spPr>
          <a:xfrm>
            <a:off x="311700" y="1152474"/>
            <a:ext cx="8520600" cy="3821861"/>
          </a:xfrm>
        </p:spPr>
        <p:txBody>
          <a:bodyPr/>
          <a:lstStyle/>
          <a:p>
            <a:r>
              <a:rPr lang="nl-NL" b="1" dirty="0"/>
              <a:t>Leerwinst</a:t>
            </a:r>
            <a:r>
              <a:rPr lang="nl-NL" dirty="0"/>
              <a:t> in kaart brengen </a:t>
            </a:r>
            <a:br>
              <a:rPr lang="nl-NL" dirty="0"/>
            </a:br>
            <a:r>
              <a:rPr lang="nl-NL" dirty="0"/>
              <a:t>d.m.v. controleoefeningen geeft een goed beeld van de vorderingen </a:t>
            </a:r>
          </a:p>
          <a:p>
            <a:r>
              <a:rPr lang="nl-NL" dirty="0"/>
              <a:t>Algemeen grote </a:t>
            </a:r>
            <a:r>
              <a:rPr lang="nl-NL" b="1" dirty="0"/>
              <a:t>taakspanning</a:t>
            </a:r>
            <a:r>
              <a:rPr lang="nl-NL" dirty="0"/>
              <a:t>,</a:t>
            </a:r>
            <a:br>
              <a:rPr lang="nl-NL" dirty="0"/>
            </a:br>
            <a:r>
              <a:rPr lang="nl-NL" dirty="0"/>
              <a:t>		</a:t>
            </a:r>
            <a:r>
              <a:rPr lang="nl-NL" b="1" dirty="0"/>
              <a:t>beter bij caseleerlingen </a:t>
            </a:r>
            <a:r>
              <a:rPr lang="nl-NL" dirty="0"/>
              <a:t>als moeilijkheidsgraad stijgt</a:t>
            </a:r>
          </a:p>
          <a:p>
            <a:endParaRPr lang="nl-NL" dirty="0"/>
          </a:p>
          <a:p>
            <a:r>
              <a:rPr lang="nl-NL" b="1" dirty="0"/>
              <a:t>Leerstijl</a:t>
            </a:r>
            <a:r>
              <a:rPr lang="nl-NL" dirty="0"/>
              <a:t> van de leerling sluit niet altijd aan bij lesopzet</a:t>
            </a:r>
          </a:p>
          <a:p>
            <a:r>
              <a:rPr lang="nl-NL" b="1" dirty="0"/>
              <a:t>Leerproces/ </a:t>
            </a:r>
            <a:r>
              <a:rPr lang="nl-NL" b="1" dirty="0" err="1"/>
              <a:t>leerpad</a:t>
            </a:r>
            <a:r>
              <a:rPr lang="nl-NL" b="1" dirty="0"/>
              <a:t> </a:t>
            </a:r>
            <a:r>
              <a:rPr lang="nl-NL" dirty="0"/>
              <a:t>zelf bijsturen niet bij alle leerlingen evident</a:t>
            </a:r>
          </a:p>
          <a:p>
            <a:pPr marL="114300" indent="0">
              <a:buNone/>
            </a:pPr>
            <a:endParaRPr lang="nl-NL" dirty="0"/>
          </a:p>
          <a:p>
            <a:r>
              <a:rPr lang="nl-NL" b="1" dirty="0"/>
              <a:t>Caseleerlingen</a:t>
            </a:r>
          </a:p>
          <a:p>
            <a:pPr marL="114300" indent="0">
              <a:buNone/>
            </a:pPr>
            <a:r>
              <a:rPr lang="nl-NL" dirty="0"/>
              <a:t>		Doorzettingsvermogen en zelfredzaamheid is groot</a:t>
            </a:r>
          </a:p>
          <a:p>
            <a:pPr marL="114300" indent="0">
              <a:buNone/>
            </a:pPr>
            <a:r>
              <a:rPr lang="nl-NL" dirty="0"/>
              <a:t>		Drang om zelf de oplossing te vinden is groot</a:t>
            </a:r>
          </a:p>
          <a:p>
            <a:endParaRPr lang="nl-NL" dirty="0"/>
          </a:p>
          <a:p>
            <a:endParaRPr lang="nl-NL" dirty="0"/>
          </a:p>
        </p:txBody>
      </p:sp>
    </p:spTree>
    <p:extLst>
      <p:ext uri="{BB962C8B-B14F-4D97-AF65-F5344CB8AC3E}">
        <p14:creationId xmlns:p14="http://schemas.microsoft.com/office/powerpoint/2010/main" val="49443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dirty="0"/>
              <a:t>Wat werkt wel </a:t>
            </a:r>
            <a:r>
              <a:rPr lang="nl-BE" dirty="0"/>
              <a:t>en wat werkt niet</a:t>
            </a:r>
            <a:r>
              <a:rPr lang="nl" dirty="0"/>
              <a:t>?</a:t>
            </a:r>
            <a:endParaRPr dirty="0"/>
          </a:p>
        </p:txBody>
      </p:sp>
      <p:sp>
        <p:nvSpPr>
          <p:cNvPr id="5" name="Tijdelijke aanduiding voor tekst 4">
            <a:extLst>
              <a:ext uri="{FF2B5EF4-FFF2-40B4-BE49-F238E27FC236}">
                <a16:creationId xmlns:a16="http://schemas.microsoft.com/office/drawing/2014/main" id="{B210D2DA-CF4F-4121-B941-400281C86371}"/>
              </a:ext>
            </a:extLst>
          </p:cNvPr>
          <p:cNvSpPr>
            <a:spLocks noGrp="1"/>
          </p:cNvSpPr>
          <p:nvPr>
            <p:ph type="body" idx="1"/>
          </p:nvPr>
        </p:nvSpPr>
        <p:spPr/>
        <p:txBody>
          <a:bodyPr/>
          <a:lstStyle/>
          <a:p>
            <a:r>
              <a:rPr lang="nl-NL" sz="1600" dirty="0"/>
              <a:t>Eigenaarschap wordt bevorderd door</a:t>
            </a:r>
          </a:p>
          <a:p>
            <a:pPr lvl="1">
              <a:lnSpc>
                <a:spcPct val="100000"/>
              </a:lnSpc>
            </a:pPr>
            <a:r>
              <a:rPr lang="nl-NL" sz="1600" dirty="0"/>
              <a:t>Keuzevrijheid</a:t>
            </a:r>
          </a:p>
          <a:p>
            <a:pPr lvl="1">
              <a:lnSpc>
                <a:spcPct val="100000"/>
              </a:lnSpc>
            </a:pPr>
            <a:r>
              <a:rPr lang="nl-NL" sz="1600" dirty="0"/>
              <a:t>Eigen tempo</a:t>
            </a:r>
          </a:p>
          <a:p>
            <a:pPr lvl="1">
              <a:lnSpc>
                <a:spcPct val="100000"/>
              </a:lnSpc>
            </a:pPr>
            <a:endParaRPr lang="nl-NL" sz="1600" dirty="0"/>
          </a:p>
          <a:p>
            <a:pPr>
              <a:lnSpc>
                <a:spcPct val="100000"/>
              </a:lnSpc>
            </a:pPr>
            <a:r>
              <a:rPr lang="nl-NL" sz="1800" dirty="0"/>
              <a:t>Groepsverdeling</a:t>
            </a:r>
          </a:p>
          <a:p>
            <a:pPr lvl="1">
              <a:lnSpc>
                <a:spcPct val="100000"/>
              </a:lnSpc>
            </a:pPr>
            <a:r>
              <a:rPr lang="nl-NL" sz="1600" dirty="0"/>
              <a:t>Homogeen </a:t>
            </a:r>
          </a:p>
          <a:p>
            <a:pPr lvl="1">
              <a:lnSpc>
                <a:spcPct val="100000"/>
              </a:lnSpc>
            </a:pPr>
            <a:r>
              <a:rPr lang="nl-NL" sz="1600" dirty="0"/>
              <a:t>Zelfstandig werken</a:t>
            </a:r>
          </a:p>
        </p:txBody>
      </p:sp>
      <p:sp>
        <p:nvSpPr>
          <p:cNvPr id="8" name="Tijdelijke aanduiding voor tekst 7">
            <a:extLst>
              <a:ext uri="{FF2B5EF4-FFF2-40B4-BE49-F238E27FC236}">
                <a16:creationId xmlns:a16="http://schemas.microsoft.com/office/drawing/2014/main" id="{5746F896-A791-4654-ABFC-01163DF62763}"/>
              </a:ext>
            </a:extLst>
          </p:cNvPr>
          <p:cNvSpPr>
            <a:spLocks noGrp="1"/>
          </p:cNvSpPr>
          <p:nvPr>
            <p:ph type="body" idx="2"/>
          </p:nvPr>
        </p:nvSpPr>
        <p:spPr/>
        <p:txBody>
          <a:bodyPr/>
          <a:lstStyle/>
          <a:p>
            <a:r>
              <a:rPr lang="nl-NL" sz="1600" dirty="0"/>
              <a:t>Weerstand tegen</a:t>
            </a:r>
            <a:endParaRPr lang="nl-BE" sz="1600" dirty="0"/>
          </a:p>
          <a:p>
            <a:pPr lvl="1"/>
            <a:r>
              <a:rPr lang="nl-NL" sz="1600" dirty="0"/>
              <a:t>Hulp inroepen</a:t>
            </a:r>
            <a:endParaRPr lang="nl-BE" sz="1800" dirty="0"/>
          </a:p>
          <a:p>
            <a:pPr lvl="1"/>
            <a:r>
              <a:rPr lang="nl-NL" sz="1600" dirty="0"/>
              <a:t>Gebruik van hulpmiddelen</a:t>
            </a:r>
            <a:endParaRPr lang="nl-BE" sz="1800" dirty="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Waarom deze OV?</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200000"/>
              </a:lnSpc>
              <a:spcBef>
                <a:spcPts val="0"/>
              </a:spcBef>
              <a:spcAft>
                <a:spcPts val="0"/>
              </a:spcAft>
              <a:buClr>
                <a:schemeClr val="dk1"/>
              </a:buClr>
              <a:buSzPts val="1400"/>
              <a:buFont typeface="Bree Serif"/>
              <a:buChar char="●"/>
            </a:pPr>
            <a:r>
              <a:rPr lang="nl" sz="1400">
                <a:solidFill>
                  <a:schemeClr val="dk1"/>
                </a:solidFill>
                <a:highlight>
                  <a:srgbClr val="FFFFFF"/>
                </a:highlight>
                <a:latin typeface="Bree Serif"/>
                <a:ea typeface="Bree Serif"/>
                <a:cs typeface="Bree Serif"/>
                <a:sym typeface="Bree Serif"/>
              </a:rPr>
              <a:t>leerlingen activeren</a:t>
            </a:r>
            <a:endParaRPr sz="1400">
              <a:solidFill>
                <a:schemeClr val="dk1"/>
              </a:solidFill>
              <a:highlight>
                <a:srgbClr val="FFFFFF"/>
              </a:highlight>
              <a:latin typeface="Bree Serif"/>
              <a:ea typeface="Bree Serif"/>
              <a:cs typeface="Bree Serif"/>
              <a:sym typeface="Bree Serif"/>
            </a:endParaRPr>
          </a:p>
          <a:p>
            <a:pPr marL="457200" lvl="0" indent="-317500" algn="l" rtl="0">
              <a:lnSpc>
                <a:spcPct val="200000"/>
              </a:lnSpc>
              <a:spcBef>
                <a:spcPts val="0"/>
              </a:spcBef>
              <a:spcAft>
                <a:spcPts val="0"/>
              </a:spcAft>
              <a:buClr>
                <a:schemeClr val="dk1"/>
              </a:buClr>
              <a:buSzPts val="1400"/>
              <a:buFont typeface="Bree Serif"/>
              <a:buChar char="●"/>
            </a:pPr>
            <a:r>
              <a:rPr lang="nl" sz="1400">
                <a:solidFill>
                  <a:schemeClr val="dk1"/>
                </a:solidFill>
                <a:highlight>
                  <a:srgbClr val="FFFFFF"/>
                </a:highlight>
                <a:latin typeface="Bree Serif"/>
                <a:ea typeface="Bree Serif"/>
                <a:cs typeface="Bree Serif"/>
                <a:sym typeface="Bree Serif"/>
              </a:rPr>
              <a:t>relatie tussen keuzes in leerproces en de waarneembare inzet om de taak af te werken  </a:t>
            </a:r>
            <a:endParaRPr sz="1400">
              <a:solidFill>
                <a:schemeClr val="dk1"/>
              </a:solidFill>
              <a:highlight>
                <a:srgbClr val="FFFFFF"/>
              </a:highlight>
              <a:latin typeface="Bree Serif"/>
              <a:ea typeface="Bree Serif"/>
              <a:cs typeface="Bree Serif"/>
              <a:sym typeface="Bree Serif"/>
            </a:endParaRPr>
          </a:p>
          <a:p>
            <a:pPr marL="457200" lvl="0" indent="-317500" algn="l" rtl="0">
              <a:lnSpc>
                <a:spcPct val="200000"/>
              </a:lnSpc>
              <a:spcBef>
                <a:spcPts val="0"/>
              </a:spcBef>
              <a:spcAft>
                <a:spcPts val="0"/>
              </a:spcAft>
              <a:buClr>
                <a:schemeClr val="dk1"/>
              </a:buClr>
              <a:buSzPts val="1400"/>
              <a:buFont typeface="Bree Serif"/>
              <a:buChar char="●"/>
            </a:pPr>
            <a:r>
              <a:rPr lang="nl" sz="1400">
                <a:solidFill>
                  <a:schemeClr val="dk1"/>
                </a:solidFill>
                <a:highlight>
                  <a:srgbClr val="FFFFFF"/>
                </a:highlight>
                <a:latin typeface="Bree Serif"/>
                <a:ea typeface="Bree Serif"/>
                <a:cs typeface="Bree Serif"/>
                <a:sym typeface="Bree Serif"/>
              </a:rPr>
              <a:t>doorzettingsvermogen aanspreken </a:t>
            </a:r>
            <a:endParaRPr sz="1400">
              <a:solidFill>
                <a:schemeClr val="dk1"/>
              </a:solidFill>
              <a:highlight>
                <a:srgbClr val="FFFFFF"/>
              </a:highlight>
              <a:latin typeface="Bree Serif"/>
              <a:ea typeface="Bree Serif"/>
              <a:cs typeface="Bree Serif"/>
              <a:sym typeface="Bree Serif"/>
            </a:endParaRPr>
          </a:p>
          <a:p>
            <a:pPr marL="457200" lvl="0" indent="-317500" algn="l" rtl="0">
              <a:lnSpc>
                <a:spcPct val="200000"/>
              </a:lnSpc>
              <a:spcBef>
                <a:spcPts val="0"/>
              </a:spcBef>
              <a:spcAft>
                <a:spcPts val="0"/>
              </a:spcAft>
              <a:buClr>
                <a:schemeClr val="dk1"/>
              </a:buClr>
              <a:buSzPts val="1400"/>
              <a:buFont typeface="Bree Serif"/>
              <a:buChar char="●"/>
            </a:pPr>
            <a:r>
              <a:rPr lang="nl" sz="1400">
                <a:solidFill>
                  <a:schemeClr val="dk1"/>
                </a:solidFill>
                <a:highlight>
                  <a:srgbClr val="FFFFFF"/>
                </a:highlight>
                <a:latin typeface="Bree Serif"/>
                <a:ea typeface="Bree Serif"/>
                <a:cs typeface="Bree Serif"/>
                <a:sym typeface="Bree Serif"/>
              </a:rPr>
              <a:t>leerproces meer diepgang </a:t>
            </a:r>
            <a:endParaRPr sz="1400">
              <a:solidFill>
                <a:schemeClr val="dk1"/>
              </a:solidFill>
              <a:highlight>
                <a:srgbClr val="FFFFFF"/>
              </a:highlight>
              <a:latin typeface="Bree Serif"/>
              <a:ea typeface="Bree Serif"/>
              <a:cs typeface="Bree Serif"/>
              <a:sym typeface="Bree Serif"/>
            </a:endParaRPr>
          </a:p>
          <a:p>
            <a:pPr marL="457200" lvl="0" indent="-317500" algn="l" rtl="0">
              <a:spcBef>
                <a:spcPts val="0"/>
              </a:spcBef>
              <a:spcAft>
                <a:spcPts val="0"/>
              </a:spcAft>
              <a:buClr>
                <a:srgbClr val="CC0000"/>
              </a:buClr>
              <a:buSzPts val="1400"/>
              <a:buFont typeface="Bree Serif"/>
              <a:buChar char="●"/>
            </a:pPr>
            <a:r>
              <a:rPr lang="nl" sz="1400">
                <a:solidFill>
                  <a:srgbClr val="CC0000"/>
                </a:solidFill>
                <a:latin typeface="Bree Serif"/>
                <a:ea typeface="Bree Serif"/>
                <a:cs typeface="Bree Serif"/>
                <a:sym typeface="Bree Serif"/>
              </a:rPr>
              <a:t>meer keuzevrijheid in het te volgen leerpad         leerlingen moeten zelf hun beginsituatie inschatten</a:t>
            </a:r>
            <a:endParaRPr sz="1400">
              <a:solidFill>
                <a:srgbClr val="CC0000"/>
              </a:solidFill>
              <a:latin typeface="Bree Serif"/>
              <a:ea typeface="Bree Serif"/>
              <a:cs typeface="Bree Serif"/>
              <a:sym typeface="Bree Serif"/>
            </a:endParaRPr>
          </a:p>
          <a:p>
            <a:pPr marL="457200" lvl="0" indent="0" algn="l" rtl="0">
              <a:spcBef>
                <a:spcPts val="0"/>
              </a:spcBef>
              <a:spcAft>
                <a:spcPts val="0"/>
              </a:spcAft>
              <a:buNone/>
            </a:pPr>
            <a:r>
              <a:rPr lang="nl" sz="1400">
                <a:solidFill>
                  <a:srgbClr val="CC0000"/>
                </a:solidFill>
                <a:latin typeface="Bree Serif"/>
                <a:ea typeface="Bree Serif"/>
                <a:cs typeface="Bree Serif"/>
                <a:sym typeface="Bree Serif"/>
              </a:rPr>
              <a:t> </a:t>
            </a:r>
            <a:endParaRPr sz="1400">
              <a:solidFill>
                <a:srgbClr val="CC0000"/>
              </a:solidFill>
              <a:latin typeface="Bree Serif"/>
              <a:ea typeface="Bree Serif"/>
              <a:cs typeface="Bree Serif"/>
              <a:sym typeface="Bree Serif"/>
            </a:endParaRPr>
          </a:p>
          <a:p>
            <a:pPr marL="457200" lvl="0" indent="-317500" algn="l" rtl="0">
              <a:spcBef>
                <a:spcPts val="0"/>
              </a:spcBef>
              <a:spcAft>
                <a:spcPts val="0"/>
              </a:spcAft>
              <a:buClr>
                <a:srgbClr val="CC0000"/>
              </a:buClr>
              <a:buSzPts val="1400"/>
              <a:buFont typeface="Bree Serif"/>
              <a:buChar char="●"/>
            </a:pPr>
            <a:r>
              <a:rPr lang="nl" sz="1400">
                <a:solidFill>
                  <a:srgbClr val="CC0000"/>
                </a:solidFill>
                <a:latin typeface="Bree Serif"/>
                <a:ea typeface="Bree Serif"/>
                <a:cs typeface="Bree Serif"/>
                <a:sym typeface="Bree Serif"/>
              </a:rPr>
              <a:t>tool: gevolgde leerpad </a:t>
            </a:r>
            <a:endParaRPr sz="1400">
              <a:solidFill>
                <a:srgbClr val="CC0000"/>
              </a:solidFill>
              <a:latin typeface="Bree Serif"/>
              <a:ea typeface="Bree Serif"/>
              <a:cs typeface="Bree Serif"/>
              <a:sym typeface="Bree Serif"/>
            </a:endParaRPr>
          </a:p>
          <a:p>
            <a:pPr marL="457200" lvl="0" indent="0" algn="l" rtl="0">
              <a:spcBef>
                <a:spcPts val="0"/>
              </a:spcBef>
              <a:spcAft>
                <a:spcPts val="0"/>
              </a:spcAft>
              <a:buNone/>
            </a:pPr>
            <a:endParaRPr sz="1400">
              <a:solidFill>
                <a:srgbClr val="CC0000"/>
              </a:solidFill>
              <a:latin typeface="Bree Serif"/>
              <a:ea typeface="Bree Serif"/>
              <a:cs typeface="Bree Serif"/>
              <a:sym typeface="Bree Serif"/>
            </a:endParaRPr>
          </a:p>
          <a:p>
            <a:pPr marL="457200" lvl="0" indent="-317500" algn="l" rtl="0">
              <a:spcBef>
                <a:spcPts val="0"/>
              </a:spcBef>
              <a:spcAft>
                <a:spcPts val="0"/>
              </a:spcAft>
              <a:buClr>
                <a:srgbClr val="CC0000"/>
              </a:buClr>
              <a:buSzPts val="1400"/>
              <a:buFont typeface="Bree Serif"/>
              <a:buChar char="●"/>
            </a:pPr>
            <a:r>
              <a:rPr lang="nl" sz="1400">
                <a:solidFill>
                  <a:srgbClr val="CC0000"/>
                </a:solidFill>
                <a:latin typeface="Bree Serif"/>
                <a:ea typeface="Bree Serif"/>
                <a:cs typeface="Bree Serif"/>
                <a:sym typeface="Bree Serif"/>
              </a:rPr>
              <a:t>aanmoedigen zonder ingrijpend te storen</a:t>
            </a:r>
            <a:endParaRPr sz="1400">
              <a:solidFill>
                <a:srgbClr val="CC0000"/>
              </a:solidFill>
              <a:highlight>
                <a:srgbClr val="FFFFFF"/>
              </a:highlight>
              <a:latin typeface="Bree Serif"/>
              <a:ea typeface="Bree Serif"/>
              <a:cs typeface="Bree Serif"/>
              <a:sym typeface="Bree Serif"/>
            </a:endParaRPr>
          </a:p>
        </p:txBody>
      </p:sp>
      <p:cxnSp>
        <p:nvCxnSpPr>
          <p:cNvPr id="70" name="Google Shape;70;p15"/>
          <p:cNvCxnSpPr/>
          <p:nvPr/>
        </p:nvCxnSpPr>
        <p:spPr>
          <a:xfrm>
            <a:off x="4307825" y="3079575"/>
            <a:ext cx="276600" cy="12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Hoe taakspanning observeren?	</a:t>
            </a:r>
            <a:endParaRPr/>
          </a:p>
        </p:txBody>
      </p:sp>
      <p:sp>
        <p:nvSpPr>
          <p:cNvPr id="76" name="Google Shape;76;p16"/>
          <p:cNvSpPr txBox="1">
            <a:spLocks noGrp="1"/>
          </p:cNvSpPr>
          <p:nvPr>
            <p:ph type="body" idx="1"/>
          </p:nvPr>
        </p:nvSpPr>
        <p:spPr>
          <a:xfrm>
            <a:off x="311700" y="1152475"/>
            <a:ext cx="8520600" cy="35217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Doelgerichtheid</a:t>
            </a:r>
            <a:r>
              <a:rPr lang="nl" sz="1100">
                <a:solidFill>
                  <a:srgbClr val="000000"/>
                </a:solidFill>
              </a:rPr>
              <a:t>:</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1         	De leerling blijft zich ondanks problemen, tegenslag, tegenwerking of afleidingen richten op het bereiken van zijn doel.</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CC0000"/>
                </a:solidFill>
              </a:rPr>
              <a:t>2	De leerling evalueert op regelmatige momenten de stand van zaken te opzichte van de beoogde doelstelling en neemt     actie om bij te sturen wanneer de doelstelling in het gedrang komt.</a:t>
            </a:r>
            <a:endParaRPr sz="1100">
              <a:solidFill>
                <a:srgbClr val="CC0000"/>
              </a:solidFill>
            </a:endParaRPr>
          </a:p>
          <a:p>
            <a:pPr marL="457200" lvl="0" indent="0" algn="l" rtl="0">
              <a:lnSpc>
                <a:spcPct val="115000"/>
              </a:lnSpc>
              <a:spcBef>
                <a:spcPts val="0"/>
              </a:spcBef>
              <a:spcAft>
                <a:spcPts val="0"/>
              </a:spcAft>
              <a:buClr>
                <a:srgbClr val="000000"/>
              </a:buClr>
              <a:buSzPts val="1100"/>
              <a:buFont typeface="Arial"/>
              <a:buNone/>
            </a:pP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Doorzettingsvermogen</a:t>
            </a:r>
            <a:r>
              <a:rPr lang="nl" sz="1100">
                <a:solidFill>
                  <a:srgbClr val="000000"/>
                </a:solidFill>
              </a:rPr>
              <a:t>:</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3         	De leerling gaat zelf op zoek naar wat hij nodig heeft om de taak goed te kunnen uitvoeren.</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Zelfredzaamheid</a:t>
            </a:r>
            <a:r>
              <a:rPr lang="nl" sz="1100">
                <a:solidFill>
                  <a:srgbClr val="000000"/>
                </a:solidFill>
              </a:rPr>
              <a:t>:</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4         	De leerling functioneert ook zonder begeleiding. (zoekt in de eerste instantie zelf naar een oplossing bij confrontatie met een probleem)</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Zin voor orde en nauwkeurigheid:</a:t>
            </a:r>
            <a:endParaRPr sz="1100" b="1">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5         	De leerling levert verzorgd werk af: de leerling heeft aandacht voor details, afwerking, finesses bij de uitvoering van de opdracht.</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CC0000"/>
                </a:solidFill>
              </a:rPr>
              <a:t>6	De leerling controleert nauwgezet eigen werk.</a:t>
            </a:r>
            <a:endParaRPr sz="1100">
              <a:solidFill>
                <a:srgbClr val="CC0000"/>
              </a:solidFill>
            </a:endParaRPr>
          </a:p>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Leervermogen:</a:t>
            </a:r>
            <a:endParaRPr sz="1100" b="1">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6         	De leerling beoordeelt adequaat de leerprestaties via zelftoetsing of feedback.</a:t>
            </a:r>
            <a:endParaRPr sz="1100">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b="1">
                <a:solidFill>
                  <a:srgbClr val="000000"/>
                </a:solidFill>
              </a:rPr>
              <a:t>Informatie verwerken:</a:t>
            </a:r>
            <a:endParaRPr sz="1100" b="1">
              <a:solidFill>
                <a:srgbClr val="000000"/>
              </a:solidFill>
            </a:endParaRPr>
          </a:p>
          <a:p>
            <a:pPr marL="457200" lvl="0" indent="0" algn="l" rtl="0">
              <a:lnSpc>
                <a:spcPct val="115000"/>
              </a:lnSpc>
              <a:spcBef>
                <a:spcPts val="0"/>
              </a:spcBef>
              <a:spcAft>
                <a:spcPts val="0"/>
              </a:spcAft>
              <a:buClr>
                <a:srgbClr val="000000"/>
              </a:buClr>
              <a:buSzPts val="1100"/>
              <a:buFont typeface="Arial"/>
              <a:buNone/>
            </a:pPr>
            <a:r>
              <a:rPr lang="nl" sz="1100">
                <a:solidFill>
                  <a:srgbClr val="000000"/>
                </a:solidFill>
              </a:rPr>
              <a:t>7         	De leerling zoekt in bronnen op een efficiënte manier naar bruikbare informatie.</a:t>
            </a:r>
            <a:endParaRPr sz="11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83" name="Google Shape;83;p17"/>
          <p:cNvSpPr txBox="1">
            <a:spLocks noGrp="1"/>
          </p:cNvSpPr>
          <p:nvPr>
            <p:ph type="body" idx="1"/>
          </p:nvPr>
        </p:nvSpPr>
        <p:spPr>
          <a:xfrm>
            <a:off x="464100" y="1304900"/>
            <a:ext cx="273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Bree Serif"/>
                <a:ea typeface="Bree Serif"/>
                <a:cs typeface="Bree Serif"/>
                <a:sym typeface="Bree Serif"/>
              </a:rPr>
              <a:t>Bookwidgets als kader (kan ook in classroom of smartschool)</a:t>
            </a:r>
            <a:endParaRPr>
              <a:latin typeface="Bree Serif"/>
              <a:ea typeface="Bree Serif"/>
              <a:cs typeface="Bree Serif"/>
              <a:sym typeface="Bree Serif"/>
            </a:endParaRPr>
          </a:p>
          <a:p>
            <a:pPr marL="0" lvl="0" indent="0" algn="l" rtl="0">
              <a:spcBef>
                <a:spcPts val="1600"/>
              </a:spcBef>
              <a:spcAft>
                <a:spcPts val="0"/>
              </a:spcAft>
              <a:buNone/>
            </a:pPr>
            <a:endParaRPr>
              <a:latin typeface="Bree Serif"/>
              <a:ea typeface="Bree Serif"/>
              <a:cs typeface="Bree Serif"/>
              <a:sym typeface="Bree Serif"/>
            </a:endParaRPr>
          </a:p>
          <a:p>
            <a:pPr marL="457200" lvl="0" indent="-342900" algn="l" rtl="0">
              <a:spcBef>
                <a:spcPts val="1600"/>
              </a:spcBef>
              <a:spcAft>
                <a:spcPts val="0"/>
              </a:spcAft>
              <a:buSzPts val="1800"/>
              <a:buFont typeface="Bree Serif"/>
              <a:buChar char="-"/>
            </a:pPr>
            <a:r>
              <a:rPr lang="nl">
                <a:latin typeface="Bree Serif"/>
                <a:ea typeface="Bree Serif"/>
                <a:cs typeface="Bree Serif"/>
                <a:sym typeface="Bree Serif"/>
              </a:rPr>
              <a:t>weinig tekst (lln lezen diagonaal)</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keuze op basis van startoefening</a:t>
            </a:r>
            <a:endParaRPr>
              <a:latin typeface="Bree Serif"/>
              <a:ea typeface="Bree Serif"/>
              <a:cs typeface="Bree Serif"/>
              <a:sym typeface="Bree Serif"/>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84" name="Google Shape;84;p17"/>
          <p:cNvPicPr preferRelativeResize="0"/>
          <p:nvPr/>
        </p:nvPicPr>
        <p:blipFill>
          <a:blip r:embed="rId3">
            <a:alphaModFix/>
          </a:blip>
          <a:stretch>
            <a:fillRect/>
          </a:stretch>
        </p:blipFill>
        <p:spPr>
          <a:xfrm>
            <a:off x="7834975" y="166325"/>
            <a:ext cx="1119900" cy="1106065"/>
          </a:xfrm>
          <a:prstGeom prst="rect">
            <a:avLst/>
          </a:prstGeom>
          <a:noFill/>
          <a:ln>
            <a:noFill/>
          </a:ln>
        </p:spPr>
      </p:pic>
      <p:pic>
        <p:nvPicPr>
          <p:cNvPr id="85" name="Google Shape;85;p17"/>
          <p:cNvPicPr preferRelativeResize="0"/>
          <p:nvPr/>
        </p:nvPicPr>
        <p:blipFill>
          <a:blip r:embed="rId4">
            <a:alphaModFix/>
          </a:blip>
          <a:stretch>
            <a:fillRect/>
          </a:stretch>
        </p:blipFill>
        <p:spPr>
          <a:xfrm>
            <a:off x="4126174" y="1235763"/>
            <a:ext cx="3708801" cy="3554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92" name="Google Shape;92;p18"/>
          <p:cNvSpPr txBox="1">
            <a:spLocks noGrp="1"/>
          </p:cNvSpPr>
          <p:nvPr>
            <p:ph type="body" idx="1"/>
          </p:nvPr>
        </p:nvSpPr>
        <p:spPr>
          <a:xfrm>
            <a:off x="464100" y="1304900"/>
            <a:ext cx="2731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Bree Serif"/>
                <a:ea typeface="Bree Serif"/>
                <a:cs typeface="Bree Serif"/>
                <a:sym typeface="Bree Serif"/>
              </a:rPr>
              <a:t>Doel: </a:t>
            </a:r>
            <a:endParaRPr>
              <a:latin typeface="Bree Serif"/>
              <a:ea typeface="Bree Serif"/>
              <a:cs typeface="Bree Serif"/>
              <a:sym typeface="Bree Serif"/>
            </a:endParaRPr>
          </a:p>
          <a:p>
            <a:pPr marL="457200" lvl="0" indent="-342900" algn="l" rtl="0">
              <a:spcBef>
                <a:spcPts val="1600"/>
              </a:spcBef>
              <a:spcAft>
                <a:spcPts val="0"/>
              </a:spcAft>
              <a:buSzPts val="1800"/>
              <a:buFont typeface="Bree Serif"/>
              <a:buChar char="●"/>
            </a:pPr>
            <a:r>
              <a:rPr lang="nl">
                <a:latin typeface="Bree Serif"/>
                <a:ea typeface="Bree Serif"/>
                <a:cs typeface="Bree Serif"/>
                <a:sym typeface="Bree Serif"/>
              </a:rPr>
              <a:t>lln schatten zichzelf in a.d.h.v. startoefening</a:t>
            </a:r>
            <a:endParaRPr>
              <a:latin typeface="Bree Serif"/>
              <a:ea typeface="Bree Serif"/>
              <a:cs typeface="Bree Serif"/>
              <a:sym typeface="Bree Serif"/>
            </a:endParaRPr>
          </a:p>
          <a:p>
            <a:pPr marL="457200" lvl="0" indent="0" algn="l" rtl="0">
              <a:spcBef>
                <a:spcPts val="1600"/>
              </a:spcBef>
              <a:spcAft>
                <a:spcPts val="0"/>
              </a:spcAft>
              <a:buNone/>
            </a:pPr>
            <a:endParaRPr>
              <a:latin typeface="Bree Serif"/>
              <a:ea typeface="Bree Serif"/>
              <a:cs typeface="Bree Serif"/>
              <a:sym typeface="Bree Serif"/>
            </a:endParaRPr>
          </a:p>
          <a:p>
            <a:pPr marL="457200" lvl="0" indent="-342900" algn="l" rtl="0">
              <a:spcBef>
                <a:spcPts val="1600"/>
              </a:spcBef>
              <a:spcAft>
                <a:spcPts val="0"/>
              </a:spcAft>
              <a:buSzPts val="1800"/>
              <a:buFont typeface="Bree Serif"/>
              <a:buChar char="●"/>
            </a:pPr>
            <a:r>
              <a:rPr lang="nl">
                <a:latin typeface="Bree Serif"/>
                <a:ea typeface="Bree Serif"/>
                <a:cs typeface="Bree Serif"/>
                <a:sym typeface="Bree Serif"/>
              </a:rPr>
              <a:t>3 keuzes</a:t>
            </a:r>
            <a:endParaRPr>
              <a:latin typeface="Bree Serif"/>
              <a:ea typeface="Bree Serif"/>
              <a:cs typeface="Bree Serif"/>
              <a:sym typeface="Bree Serif"/>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93" name="Google Shape;93;p18"/>
          <p:cNvPicPr preferRelativeResize="0"/>
          <p:nvPr/>
        </p:nvPicPr>
        <p:blipFill>
          <a:blip r:embed="rId3">
            <a:alphaModFix/>
          </a:blip>
          <a:stretch>
            <a:fillRect/>
          </a:stretch>
        </p:blipFill>
        <p:spPr>
          <a:xfrm>
            <a:off x="7834975" y="166325"/>
            <a:ext cx="1119900" cy="1106065"/>
          </a:xfrm>
          <a:prstGeom prst="rect">
            <a:avLst/>
          </a:prstGeom>
          <a:noFill/>
          <a:ln>
            <a:noFill/>
          </a:ln>
        </p:spPr>
      </p:pic>
      <p:pic>
        <p:nvPicPr>
          <p:cNvPr id="94" name="Google Shape;94;p18"/>
          <p:cNvPicPr preferRelativeResize="0"/>
          <p:nvPr/>
        </p:nvPicPr>
        <p:blipFill>
          <a:blip r:embed="rId4">
            <a:alphaModFix/>
          </a:blip>
          <a:stretch>
            <a:fillRect/>
          </a:stretch>
        </p:blipFill>
        <p:spPr>
          <a:xfrm>
            <a:off x="4126174" y="1235763"/>
            <a:ext cx="3708801" cy="3554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01" name="Google Shape;101;p19"/>
          <p:cNvSpPr txBox="1">
            <a:spLocks noGrp="1"/>
          </p:cNvSpPr>
          <p:nvPr>
            <p:ph type="body" idx="1"/>
          </p:nvPr>
        </p:nvSpPr>
        <p:spPr>
          <a:xfrm>
            <a:off x="464100" y="1304900"/>
            <a:ext cx="31494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idee startoefening geslaagd</a:t>
            </a:r>
            <a:endParaRPr>
              <a:latin typeface="Bree Serif"/>
              <a:ea typeface="Bree Serif"/>
              <a:cs typeface="Bree Serif"/>
              <a:sym typeface="Bree Serif"/>
            </a:endParaRPr>
          </a:p>
          <a:p>
            <a:pPr marL="457200" lvl="0" indent="-342900" algn="l" rtl="0">
              <a:spcBef>
                <a:spcPts val="0"/>
              </a:spcBef>
              <a:spcAft>
                <a:spcPts val="0"/>
              </a:spcAft>
              <a:buClr>
                <a:srgbClr val="38761D"/>
              </a:buClr>
              <a:buSzPts val="1800"/>
              <a:buFont typeface="Bree Serif"/>
              <a:buChar char="●"/>
            </a:pPr>
            <a:r>
              <a:rPr lang="nl">
                <a:solidFill>
                  <a:srgbClr val="38761D"/>
                </a:solidFill>
                <a:latin typeface="Bree Serif"/>
                <a:ea typeface="Bree Serif"/>
                <a:cs typeface="Bree Serif"/>
                <a:sym typeface="Bree Serif"/>
              </a:rPr>
              <a:t>beter “verplichten”</a:t>
            </a:r>
            <a:endParaRPr>
              <a:solidFill>
                <a:srgbClr val="38761D"/>
              </a:solidFill>
              <a:latin typeface="Bree Serif"/>
              <a:ea typeface="Bree Serif"/>
              <a:cs typeface="Bree Serif"/>
              <a:sym typeface="Bree Serif"/>
            </a:endParaRPr>
          </a:p>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op basis hiervan inschatten/inschalen</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Char char="●"/>
            </a:pPr>
            <a:r>
              <a:rPr lang="nl" u="sng">
                <a:latin typeface="Bree Serif"/>
                <a:ea typeface="Bree Serif"/>
                <a:cs typeface="Bree Serif"/>
                <a:sym typeface="Bree Serif"/>
              </a:rPr>
              <a:t>korte</a:t>
            </a:r>
            <a:r>
              <a:rPr lang="nl">
                <a:latin typeface="Bree Serif"/>
                <a:ea typeface="Bree Serif"/>
                <a:cs typeface="Bree Serif"/>
                <a:sym typeface="Bree Serif"/>
              </a:rPr>
              <a:t> instructiefilmpjes</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oefeningen</a:t>
            </a:r>
            <a:endParaRPr>
              <a:latin typeface="Bree Serif"/>
              <a:ea typeface="Bree Serif"/>
              <a:cs typeface="Bree Serif"/>
              <a:sym typeface="Bree Serif"/>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02" name="Google Shape;102;p19"/>
          <p:cNvPicPr preferRelativeResize="0"/>
          <p:nvPr/>
        </p:nvPicPr>
        <p:blipFill>
          <a:blip r:embed="rId3">
            <a:alphaModFix/>
          </a:blip>
          <a:stretch>
            <a:fillRect/>
          </a:stretch>
        </p:blipFill>
        <p:spPr>
          <a:xfrm>
            <a:off x="7834975" y="166325"/>
            <a:ext cx="1119900" cy="1106065"/>
          </a:xfrm>
          <a:prstGeom prst="rect">
            <a:avLst/>
          </a:prstGeom>
          <a:noFill/>
          <a:ln>
            <a:noFill/>
          </a:ln>
        </p:spPr>
      </p:pic>
      <p:pic>
        <p:nvPicPr>
          <p:cNvPr id="103" name="Google Shape;103;p19"/>
          <p:cNvPicPr preferRelativeResize="0"/>
          <p:nvPr/>
        </p:nvPicPr>
        <p:blipFill>
          <a:blip r:embed="rId4">
            <a:alphaModFix/>
          </a:blip>
          <a:stretch>
            <a:fillRect/>
          </a:stretch>
        </p:blipFill>
        <p:spPr>
          <a:xfrm>
            <a:off x="4845100" y="1684350"/>
            <a:ext cx="1876425" cy="2657475"/>
          </a:xfrm>
          <a:prstGeom prst="rect">
            <a:avLst/>
          </a:prstGeom>
          <a:noFill/>
          <a:ln>
            <a:noFill/>
          </a:ln>
        </p:spPr>
      </p:pic>
      <p:sp>
        <p:nvSpPr>
          <p:cNvPr id="104" name="Google Shape;104;p19"/>
          <p:cNvSpPr txBox="1"/>
          <p:nvPr/>
        </p:nvSpPr>
        <p:spPr>
          <a:xfrm>
            <a:off x="4745025" y="1131450"/>
            <a:ext cx="2076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Weet je nog?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11" name="Google Shape;111;p20"/>
          <p:cNvSpPr txBox="1">
            <a:spLocks noGrp="1"/>
          </p:cNvSpPr>
          <p:nvPr>
            <p:ph type="body" idx="1"/>
          </p:nvPr>
        </p:nvSpPr>
        <p:spPr>
          <a:xfrm>
            <a:off x="464100" y="1304900"/>
            <a:ext cx="3663600" cy="306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gestructureerd</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Char char="●"/>
            </a:pPr>
            <a:r>
              <a:rPr lang="nl">
                <a:latin typeface="Bree Serif"/>
                <a:ea typeface="Bree Serif"/>
                <a:cs typeface="Bree Serif"/>
                <a:sym typeface="Bree Serif"/>
              </a:rPr>
              <a:t>elk nieuw onderdeel: instructiefilm + verbetersleutel bijhorende oefeningen</a:t>
            </a:r>
            <a:endParaRPr>
              <a:latin typeface="Bree Serif"/>
              <a:ea typeface="Bree Serif"/>
              <a:cs typeface="Bree Serif"/>
              <a:sym typeface="Bree Serif"/>
            </a:endParaRPr>
          </a:p>
          <a:p>
            <a:pPr marL="457200" lvl="0" indent="-342900" algn="l" rtl="0">
              <a:spcBef>
                <a:spcPts val="0"/>
              </a:spcBef>
              <a:spcAft>
                <a:spcPts val="0"/>
              </a:spcAft>
              <a:buClr>
                <a:srgbClr val="38761D"/>
              </a:buClr>
              <a:buSzPts val="1800"/>
              <a:buFont typeface="Bree Serif"/>
              <a:buChar char="●"/>
            </a:pPr>
            <a:r>
              <a:rPr lang="nl">
                <a:solidFill>
                  <a:srgbClr val="38761D"/>
                </a:solidFill>
                <a:latin typeface="Bree Serif"/>
                <a:ea typeface="Bree Serif"/>
                <a:cs typeface="Bree Serif"/>
                <a:sym typeface="Bree Serif"/>
              </a:rPr>
              <a:t>nood aan duidelijke structuur opvolgblad</a:t>
            </a:r>
            <a:endParaRPr>
              <a:solidFill>
                <a:srgbClr val="38761D"/>
              </a:solidFill>
              <a:latin typeface="Bree Serif"/>
              <a:ea typeface="Bree Serif"/>
              <a:cs typeface="Bree Serif"/>
              <a:sym typeface="Bree Serif"/>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12" name="Google Shape;112;p20"/>
          <p:cNvPicPr preferRelativeResize="0"/>
          <p:nvPr/>
        </p:nvPicPr>
        <p:blipFill>
          <a:blip r:embed="rId3">
            <a:alphaModFix/>
          </a:blip>
          <a:stretch>
            <a:fillRect/>
          </a:stretch>
        </p:blipFill>
        <p:spPr>
          <a:xfrm>
            <a:off x="7834975" y="166325"/>
            <a:ext cx="1119900" cy="1106065"/>
          </a:xfrm>
          <a:prstGeom prst="rect">
            <a:avLst/>
          </a:prstGeom>
          <a:noFill/>
          <a:ln>
            <a:noFill/>
          </a:ln>
        </p:spPr>
      </p:pic>
      <p:sp>
        <p:nvSpPr>
          <p:cNvPr id="113" name="Google Shape;113;p20"/>
          <p:cNvSpPr txBox="1"/>
          <p:nvPr/>
        </p:nvSpPr>
        <p:spPr>
          <a:xfrm>
            <a:off x="4745025" y="1131450"/>
            <a:ext cx="2076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Nieuwe leerstof</a:t>
            </a:r>
            <a:endParaRPr/>
          </a:p>
        </p:txBody>
      </p:sp>
      <p:pic>
        <p:nvPicPr>
          <p:cNvPr id="114" name="Google Shape;114;p20"/>
          <p:cNvPicPr preferRelativeResize="0"/>
          <p:nvPr/>
        </p:nvPicPr>
        <p:blipFill>
          <a:blip r:embed="rId4">
            <a:alphaModFix/>
          </a:blip>
          <a:stretch>
            <a:fillRect/>
          </a:stretch>
        </p:blipFill>
        <p:spPr>
          <a:xfrm>
            <a:off x="4794413" y="1704138"/>
            <a:ext cx="1895475" cy="2733675"/>
          </a:xfrm>
          <a:prstGeom prst="rect">
            <a:avLst/>
          </a:prstGeom>
          <a:noFill/>
          <a:ln>
            <a:noFill/>
          </a:ln>
        </p:spPr>
      </p:pic>
      <p:pic>
        <p:nvPicPr>
          <p:cNvPr id="115" name="Google Shape;115;p20"/>
          <p:cNvPicPr preferRelativeResize="0"/>
          <p:nvPr/>
        </p:nvPicPr>
        <p:blipFill>
          <a:blip r:embed="rId5">
            <a:alphaModFix/>
          </a:blip>
          <a:stretch>
            <a:fillRect/>
          </a:stretch>
        </p:blipFill>
        <p:spPr>
          <a:xfrm>
            <a:off x="6689895" y="2664675"/>
            <a:ext cx="2383525" cy="2056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nl"/>
              <a:t>Gebruikte lesaanpak	</a:t>
            </a:r>
            <a:endParaRPr/>
          </a:p>
        </p:txBody>
      </p:sp>
      <p:sp>
        <p:nvSpPr>
          <p:cNvPr id="121" name="Google Shape;12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22" name="Google Shape;122;p21"/>
          <p:cNvSpPr txBox="1">
            <a:spLocks noGrp="1"/>
          </p:cNvSpPr>
          <p:nvPr>
            <p:ph type="body" idx="1"/>
          </p:nvPr>
        </p:nvSpPr>
        <p:spPr>
          <a:xfrm>
            <a:off x="464100" y="1304900"/>
            <a:ext cx="3264300" cy="306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latin typeface="Bree Serif"/>
                <a:ea typeface="Bree Serif"/>
                <a:cs typeface="Bree Serif"/>
                <a:sym typeface="Bree Serif"/>
              </a:rPr>
              <a:t>tool: </a:t>
            </a:r>
            <a:endParaRPr>
              <a:latin typeface="Bree Serif"/>
              <a:ea typeface="Bree Serif"/>
              <a:cs typeface="Bree Serif"/>
              <a:sym typeface="Bree Serif"/>
            </a:endParaRPr>
          </a:p>
          <a:p>
            <a:pPr marL="457200" lvl="0" indent="-342900" algn="l" rtl="0">
              <a:spcBef>
                <a:spcPts val="1600"/>
              </a:spcBef>
              <a:spcAft>
                <a:spcPts val="0"/>
              </a:spcAft>
              <a:buSzPts val="1800"/>
              <a:buFont typeface="Bree Serif"/>
              <a:buAutoNum type="arabicParenR"/>
            </a:pPr>
            <a:r>
              <a:rPr lang="nl">
                <a:latin typeface="Bree Serif"/>
                <a:ea typeface="Bree Serif"/>
                <a:cs typeface="Bree Serif"/>
                <a:sym typeface="Bree Serif"/>
              </a:rPr>
              <a:t>opvolgen gekozen leerpad</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AutoNum type="arabicParenR"/>
            </a:pPr>
            <a:r>
              <a:rPr lang="nl">
                <a:latin typeface="Bree Serif"/>
                <a:ea typeface="Bree Serif"/>
                <a:cs typeface="Bree Serif"/>
                <a:sym typeface="Bree Serif"/>
              </a:rPr>
              <a:t>foutenanalyse</a:t>
            </a:r>
            <a:endParaRPr>
              <a:latin typeface="Bree Serif"/>
              <a:ea typeface="Bree Serif"/>
              <a:cs typeface="Bree Serif"/>
              <a:sym typeface="Bree Serif"/>
            </a:endParaRPr>
          </a:p>
          <a:p>
            <a:pPr marL="457200" lvl="0" indent="-342900" algn="l" rtl="0">
              <a:spcBef>
                <a:spcPts val="0"/>
              </a:spcBef>
              <a:spcAft>
                <a:spcPts val="0"/>
              </a:spcAft>
              <a:buSzPts val="1800"/>
              <a:buFont typeface="Bree Serif"/>
              <a:buAutoNum type="arabicParenR"/>
            </a:pPr>
            <a:r>
              <a:rPr lang="nl">
                <a:latin typeface="Bree Serif"/>
                <a:ea typeface="Bree Serif"/>
                <a:cs typeface="Bree Serif"/>
                <a:sym typeface="Bree Serif"/>
              </a:rPr>
              <a:t>MOETjes/MAGjes</a:t>
            </a:r>
            <a:endParaRPr>
              <a:latin typeface="Bree Serif"/>
              <a:ea typeface="Bree Serif"/>
              <a:cs typeface="Bree Serif"/>
              <a:sym typeface="Bree Serif"/>
            </a:endParaRPr>
          </a:p>
        </p:txBody>
      </p:sp>
      <p:pic>
        <p:nvPicPr>
          <p:cNvPr id="123" name="Google Shape;123;p21"/>
          <p:cNvPicPr preferRelativeResize="0"/>
          <p:nvPr/>
        </p:nvPicPr>
        <p:blipFill>
          <a:blip r:embed="rId3">
            <a:alphaModFix/>
          </a:blip>
          <a:stretch>
            <a:fillRect/>
          </a:stretch>
        </p:blipFill>
        <p:spPr>
          <a:xfrm>
            <a:off x="7834975" y="166325"/>
            <a:ext cx="1119900" cy="1106065"/>
          </a:xfrm>
          <a:prstGeom prst="rect">
            <a:avLst/>
          </a:prstGeom>
          <a:noFill/>
          <a:ln>
            <a:noFill/>
          </a:ln>
        </p:spPr>
      </p:pic>
      <p:pic>
        <p:nvPicPr>
          <p:cNvPr id="124" name="Google Shape;124;p21"/>
          <p:cNvPicPr preferRelativeResize="0"/>
          <p:nvPr/>
        </p:nvPicPr>
        <p:blipFill>
          <a:blip r:embed="rId4">
            <a:alphaModFix/>
          </a:blip>
          <a:stretch>
            <a:fillRect/>
          </a:stretch>
        </p:blipFill>
        <p:spPr>
          <a:xfrm>
            <a:off x="3728398" y="553700"/>
            <a:ext cx="4055151" cy="4448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1789</Words>
  <Application>Microsoft Office PowerPoint</Application>
  <PresentationFormat>Diavoorstelling (16:9)</PresentationFormat>
  <Paragraphs>190</Paragraphs>
  <Slides>23</Slides>
  <Notes>23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Bree Serif</vt:lpstr>
      <vt:lpstr>Courier New</vt:lpstr>
      <vt:lpstr>Arial</vt:lpstr>
      <vt:lpstr>Calibri</vt:lpstr>
      <vt:lpstr>Simple Light</vt:lpstr>
      <vt:lpstr>Lesson Study 2</vt:lpstr>
      <vt:lpstr>Onderzoeksvraag </vt:lpstr>
      <vt:lpstr>Waarom deze OV?</vt:lpstr>
      <vt:lpstr>Hoe taakspanning observeren? </vt:lpstr>
      <vt:lpstr>Gebruikte lesaanpak </vt:lpstr>
      <vt:lpstr>Gebruikte lesaanpak </vt:lpstr>
      <vt:lpstr>Gebruikte lesaanpak </vt:lpstr>
      <vt:lpstr>Gebruikte lesaanpak </vt:lpstr>
      <vt:lpstr>Gebruikte lesaanpak </vt:lpstr>
      <vt:lpstr>Gebruikte lesaanpak </vt:lpstr>
      <vt:lpstr> Evaluatie lesaanpak </vt:lpstr>
      <vt:lpstr>Evolutie lesplan </vt:lpstr>
      <vt:lpstr>Hoe taakspanning observeren? </vt:lpstr>
      <vt:lpstr>Mindset ? </vt:lpstr>
      <vt:lpstr>Mindset ? </vt:lpstr>
      <vt:lpstr>Interviewvragen.. moeilijk te observeren punten: </vt:lpstr>
      <vt:lpstr>Hoe schatten de leerlingen zichzelf in op onze observatiepunten? </vt:lpstr>
      <vt:lpstr>Antwoord op onderzoeksvraag?</vt:lpstr>
      <vt:lpstr>Effect van de aanpak: resultaten bevraging</vt:lpstr>
      <vt:lpstr>PowerPoint-presentatie</vt:lpstr>
      <vt:lpstr>PowerPoint-presentatie</vt:lpstr>
      <vt:lpstr>Andere leerpunten?</vt:lpstr>
      <vt:lpstr>Wat werkt wel en wat werkt niet?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Study 2</dc:title>
  <dc:creator>Bodvin Kathleen</dc:creator>
  <cp:lastModifiedBy>Kathleen Bodvin</cp:lastModifiedBy>
  <cp:revision>15</cp:revision>
  <dcterms:modified xsi:type="dcterms:W3CDTF">2019-09-18T07:48:25Z</dcterms:modified>
</cp:coreProperties>
</file>